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8" r:id="rId3"/>
    <p:sldId id="259" r:id="rId4"/>
    <p:sldId id="260" r:id="rId5"/>
    <p:sldId id="261" r:id="rId6"/>
    <p:sldId id="262" r:id="rId7"/>
    <p:sldId id="267" r:id="rId8"/>
    <p:sldId id="295" r:id="rId9"/>
    <p:sldId id="271" r:id="rId10"/>
    <p:sldId id="285" r:id="rId11"/>
    <p:sldId id="272" r:id="rId12"/>
    <p:sldId id="273" r:id="rId13"/>
    <p:sldId id="274" r:id="rId14"/>
    <p:sldId id="275" r:id="rId15"/>
    <p:sldId id="276" r:id="rId16"/>
    <p:sldId id="282" r:id="rId17"/>
    <p:sldId id="283" r:id="rId18"/>
    <p:sldId id="284" r:id="rId19"/>
    <p:sldId id="277" r:id="rId20"/>
    <p:sldId id="278" r:id="rId21"/>
    <p:sldId id="279" r:id="rId22"/>
    <p:sldId id="265" r:id="rId23"/>
    <p:sldId id="280" r:id="rId24"/>
    <p:sldId id="281" r:id="rId25"/>
    <p:sldId id="296" r:id="rId26"/>
    <p:sldId id="286" r:id="rId27"/>
    <p:sldId id="287" r:id="rId28"/>
    <p:sldId id="288" r:id="rId29"/>
    <p:sldId id="289" r:id="rId30"/>
    <p:sldId id="290" r:id="rId31"/>
    <p:sldId id="291" r:id="rId32"/>
    <p:sldId id="292" r:id="rId33"/>
    <p:sldId id="293" r:id="rId34"/>
    <p:sldId id="294" r:id="rId35"/>
    <p:sldId id="27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00" d="100"/>
          <a:sy n="100" d="100"/>
        </p:scale>
        <p:origin x="-7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801A-35B0-D099-B129-91B65827EE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E3700E-518B-3278-9906-B891C0402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116D5D-D868-F0A7-662A-F506122AAB79}"/>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5" name="Footer Placeholder 4">
            <a:extLst>
              <a:ext uri="{FF2B5EF4-FFF2-40B4-BE49-F238E27FC236}">
                <a16:creationId xmlns:a16="http://schemas.microsoft.com/office/drawing/2014/main" id="{B7F028CE-C3FD-E812-85B8-B8E3F155F4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B2D22-980D-84EA-BCD1-8DC4AE437179}"/>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240885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3A57-0D30-7FC1-06CF-F297863056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FF337E-3B39-A0BC-380F-457CD7D5E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7B112D-7B7F-FA29-4956-E52A633D9301}"/>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5" name="Footer Placeholder 4">
            <a:extLst>
              <a:ext uri="{FF2B5EF4-FFF2-40B4-BE49-F238E27FC236}">
                <a16:creationId xmlns:a16="http://schemas.microsoft.com/office/drawing/2014/main" id="{22D67119-F9EE-02C9-C748-7ED6CD8CB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6DB362-20E4-22B0-6FE2-5F05A4690F89}"/>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227837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E7106-13BB-D1D1-A8D2-67D7F72DD4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FEFF4B-7804-717E-B142-10A001B5D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CCAC9F-6D2B-8237-425F-735D3E648E99}"/>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5" name="Footer Placeholder 4">
            <a:extLst>
              <a:ext uri="{FF2B5EF4-FFF2-40B4-BE49-F238E27FC236}">
                <a16:creationId xmlns:a16="http://schemas.microsoft.com/office/drawing/2014/main" id="{1F03DCDB-535B-EFA9-8A8D-50873291C4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7818DA-0CCA-D492-497B-6C01A57FB61C}"/>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199663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AA92-8DEB-AC1A-52B6-D6164C5C8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D5089D-36A6-C12B-A1A1-AD6519577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F1A116-1CDC-3F1B-B596-A669D8D8F144}"/>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5" name="Footer Placeholder 4">
            <a:extLst>
              <a:ext uri="{FF2B5EF4-FFF2-40B4-BE49-F238E27FC236}">
                <a16:creationId xmlns:a16="http://schemas.microsoft.com/office/drawing/2014/main" id="{E34B28CF-AAD4-9C3C-E03E-BE37813203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DAF790-03DC-8231-5078-45E98A48C285}"/>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2743822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690D-0B4A-A14B-8929-86F3D0630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0A73DA-1DF5-30DC-3876-494144D33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7F34D6-754F-AAB2-D075-D9A614C2BF7C}"/>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5" name="Footer Placeholder 4">
            <a:extLst>
              <a:ext uri="{FF2B5EF4-FFF2-40B4-BE49-F238E27FC236}">
                <a16:creationId xmlns:a16="http://schemas.microsoft.com/office/drawing/2014/main" id="{45967B06-E3B1-7499-1424-F5482170F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F931D2-7613-47C6-F17D-89EF2EEDE294}"/>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423176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DA06-2F05-BAE8-A647-8EB0B42118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CD7760-23A3-D0A7-5CD7-82B5FA9521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ADC4D5-870D-2059-221F-9A573FCA6A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7C503D-7AD3-F4CB-15DD-CFC9E880CF88}"/>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6" name="Footer Placeholder 5">
            <a:extLst>
              <a:ext uri="{FF2B5EF4-FFF2-40B4-BE49-F238E27FC236}">
                <a16:creationId xmlns:a16="http://schemas.microsoft.com/office/drawing/2014/main" id="{5D5E9F01-41EC-7516-BAF2-5053115937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0136BF-B05C-B487-843A-E8C354BB611A}"/>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37364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AE1F-0D4E-F7A8-8171-F4B4C3DB7C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CB8EA3-132C-B4E0-F1A0-0875F6CE4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96255F-12A7-9689-39F5-3CCF3A628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EB9DB6-FDE5-9EDE-9226-3E5ACBDD3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79013C-C9C5-DACC-296A-BC13FD9EAE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94E509-7DCD-DCF9-B87E-962EC55E3EDA}"/>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8" name="Footer Placeholder 7">
            <a:extLst>
              <a:ext uri="{FF2B5EF4-FFF2-40B4-BE49-F238E27FC236}">
                <a16:creationId xmlns:a16="http://schemas.microsoft.com/office/drawing/2014/main" id="{CE2D8FFC-DB9E-2D00-EB2D-5E0313C237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A162EF3-33BF-223E-63BD-0DD1C9EA0D25}"/>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119855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E163-F79C-9ACF-00FF-1A1AA56D34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6FD7A2-0223-E7CA-9B0B-E85589E908F1}"/>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4" name="Footer Placeholder 3">
            <a:extLst>
              <a:ext uri="{FF2B5EF4-FFF2-40B4-BE49-F238E27FC236}">
                <a16:creationId xmlns:a16="http://schemas.microsoft.com/office/drawing/2014/main" id="{8C099DEE-91A1-8F86-CC92-8744966015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C407C8-4E34-667D-EFB5-AE2C9ACEC054}"/>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140706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518A2-8C60-ADFE-1532-9FFCE7A8B84B}"/>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3" name="Footer Placeholder 2">
            <a:extLst>
              <a:ext uri="{FF2B5EF4-FFF2-40B4-BE49-F238E27FC236}">
                <a16:creationId xmlns:a16="http://schemas.microsoft.com/office/drawing/2014/main" id="{68D333D9-319B-4B36-E266-F88FE36C5A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9A4AE9-EA5A-C2C4-3C15-8935787A80FE}"/>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328263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FEEA-5273-E6D8-CA44-43F7B17EC7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DC800D-F6A9-C0E5-F24D-757BFBA64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D15E0-A8F1-541A-683B-4DA8F2A66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387D0E-8D5F-EC76-BB36-3D66CD5B6B43}"/>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6" name="Footer Placeholder 5">
            <a:extLst>
              <a:ext uri="{FF2B5EF4-FFF2-40B4-BE49-F238E27FC236}">
                <a16:creationId xmlns:a16="http://schemas.microsoft.com/office/drawing/2014/main" id="{E9359C13-99E8-516A-ABE3-9745909F4E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3E4215-A31B-FA5B-32E8-EE3A08FB01B4}"/>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99068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3993-B113-CE04-39C7-C0FF81CD1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68D1F3-FE3A-2062-6E7F-93B8EC553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0A1314-A565-BA0A-9D64-74F6D79E8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63334-9C47-91C4-DA88-DAB8B267B1F0}"/>
              </a:ext>
            </a:extLst>
          </p:cNvPr>
          <p:cNvSpPr>
            <a:spLocks noGrp="1"/>
          </p:cNvSpPr>
          <p:nvPr>
            <p:ph type="dt" sz="half" idx="10"/>
          </p:nvPr>
        </p:nvSpPr>
        <p:spPr/>
        <p:txBody>
          <a:bodyPr/>
          <a:lstStyle/>
          <a:p>
            <a:fld id="{0B0204BD-1CC8-432B-A9CA-21D95F8753B6}" type="datetimeFigureOut">
              <a:rPr lang="en-IN" smtClean="0"/>
              <a:t>17-04-2023</a:t>
            </a:fld>
            <a:endParaRPr lang="en-IN"/>
          </a:p>
        </p:txBody>
      </p:sp>
      <p:sp>
        <p:nvSpPr>
          <p:cNvPr id="6" name="Footer Placeholder 5">
            <a:extLst>
              <a:ext uri="{FF2B5EF4-FFF2-40B4-BE49-F238E27FC236}">
                <a16:creationId xmlns:a16="http://schemas.microsoft.com/office/drawing/2014/main" id="{C3E63534-8B66-0BAD-D12D-9D2CCDD3D4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4B4C53-FACF-9541-8AC6-6B9BA36E9EC2}"/>
              </a:ext>
            </a:extLst>
          </p:cNvPr>
          <p:cNvSpPr>
            <a:spLocks noGrp="1"/>
          </p:cNvSpPr>
          <p:nvPr>
            <p:ph type="sldNum" sz="quarter" idx="12"/>
          </p:nvPr>
        </p:nvSpPr>
        <p:spPr/>
        <p:txBody>
          <a:bodyPr/>
          <a:lstStyle/>
          <a:p>
            <a:fld id="{322F1489-B801-472E-91C1-56912FEDD8A0}" type="slidenum">
              <a:rPr lang="en-IN" smtClean="0"/>
              <a:t>‹#›</a:t>
            </a:fld>
            <a:endParaRPr lang="en-IN"/>
          </a:p>
        </p:txBody>
      </p:sp>
    </p:spTree>
    <p:extLst>
      <p:ext uri="{BB962C8B-B14F-4D97-AF65-F5344CB8AC3E}">
        <p14:creationId xmlns:p14="http://schemas.microsoft.com/office/powerpoint/2010/main" val="3689438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35B8F8-3D99-31AF-AC3F-A011146FB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408884-31F0-F241-534C-35F6A38D14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7E2389-114D-3E86-EA2E-06CCCD1F9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204BD-1CC8-432B-A9CA-21D95F8753B6}" type="datetimeFigureOut">
              <a:rPr lang="en-IN" smtClean="0"/>
              <a:t>17-04-2023</a:t>
            </a:fld>
            <a:endParaRPr lang="en-IN"/>
          </a:p>
        </p:txBody>
      </p:sp>
      <p:sp>
        <p:nvSpPr>
          <p:cNvPr id="5" name="Footer Placeholder 4">
            <a:extLst>
              <a:ext uri="{FF2B5EF4-FFF2-40B4-BE49-F238E27FC236}">
                <a16:creationId xmlns:a16="http://schemas.microsoft.com/office/drawing/2014/main" id="{8649F698-3F69-9D69-E72F-D5470DFA9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D7B40D-E0BC-9BA3-A9D7-BEB628FF4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F1489-B801-472E-91C1-56912FEDD8A0}" type="slidenum">
              <a:rPr lang="en-IN" smtClean="0"/>
              <a:t>‹#›</a:t>
            </a:fld>
            <a:endParaRPr lang="en-IN"/>
          </a:p>
        </p:txBody>
      </p:sp>
    </p:spTree>
    <p:extLst>
      <p:ext uri="{BB962C8B-B14F-4D97-AF65-F5344CB8AC3E}">
        <p14:creationId xmlns:p14="http://schemas.microsoft.com/office/powerpoint/2010/main" val="2461304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902" y="249382"/>
            <a:ext cx="9627686" cy="3253443"/>
          </a:xfrm>
        </p:spPr>
        <p:txBody>
          <a:bodyPr>
            <a:normAutofit fontScale="90000"/>
          </a:bodyPr>
          <a:lstStyle/>
          <a:p>
            <a:r>
              <a:rPr lang="en-IN" sz="1800" dirty="0"/>
              <a:t>  </a:t>
            </a:r>
            <a:r>
              <a:rPr lang="en-IN" sz="2400" b="1" dirty="0">
                <a:latin typeface="Times New Roman" panose="02020603050405020304" pitchFamily="18" charset="0"/>
                <a:cs typeface="Times New Roman" panose="02020603050405020304" pitchFamily="18" charset="0"/>
              </a:rPr>
              <a:t>DEPARTMENT OF COMPUTER SCIENCE AND ENGINEERING</a:t>
            </a: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CMR TECHNICAL CAMPUS</a:t>
            </a: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2019-2023</a:t>
            </a: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A Major Project on</a:t>
            </a: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UNDERWATER IMAGE COLOR CORRECTION AND CONTRAST ENHANCEMENT BASED ON HUE PRESERVATION </a:t>
            </a:r>
            <a:endParaRPr lang="en-IN"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902" y="4727685"/>
            <a:ext cx="3265088" cy="1814650"/>
          </a:xfrm>
        </p:spPr>
        <p:txBody>
          <a:bodyPr>
            <a:normAutofit fontScale="32500" lnSpcReduction="20000"/>
          </a:bodyPr>
          <a:lstStyle/>
          <a:p>
            <a:endParaRPr lang="en-IN" sz="6665" dirty="0">
              <a:latin typeface="Times New Roman" panose="02020603050405020304" pitchFamily="18" charset="0"/>
              <a:cs typeface="Times New Roman" panose="02020603050405020304" pitchFamily="18" charset="0"/>
            </a:endParaRPr>
          </a:p>
          <a:p>
            <a:r>
              <a:rPr lang="en-IN" sz="6665" dirty="0">
                <a:latin typeface="Times New Roman" panose="02020603050405020304" pitchFamily="18" charset="0"/>
                <a:cs typeface="Times New Roman" panose="02020603050405020304" pitchFamily="18" charset="0"/>
              </a:rPr>
              <a:t>Under the Guidance of                                                      </a:t>
            </a:r>
          </a:p>
          <a:p>
            <a:r>
              <a:rPr lang="en-IN" sz="6665" b="1" dirty="0" err="1">
                <a:latin typeface="Times New Roman" panose="02020603050405020304" pitchFamily="18" charset="0"/>
                <a:cs typeface="Times New Roman" panose="02020603050405020304" pitchFamily="18" charset="0"/>
              </a:rPr>
              <a:t>J.Narasimha</a:t>
            </a:r>
            <a:r>
              <a:rPr lang="en-IN" sz="6665" b="1" dirty="0">
                <a:latin typeface="Times New Roman" panose="02020603050405020304" pitchFamily="18" charset="0"/>
                <a:cs typeface="Times New Roman" panose="02020603050405020304" pitchFamily="18" charset="0"/>
              </a:rPr>
              <a:t> Rao                                                 </a:t>
            </a:r>
          </a:p>
          <a:p>
            <a:r>
              <a:rPr lang="en-IN" sz="6665" dirty="0">
                <a:latin typeface="Times New Roman" panose="02020603050405020304" pitchFamily="18" charset="0"/>
                <a:cs typeface="Times New Roman" panose="02020603050405020304" pitchFamily="18" charset="0"/>
              </a:rPr>
              <a:t> (Associate Professor)                                               </a:t>
            </a:r>
          </a:p>
          <a:p>
            <a:r>
              <a:rPr lang="en-IN" sz="6665" dirty="0">
                <a:latin typeface="Times New Roman" panose="02020603050405020304" pitchFamily="18" charset="0"/>
                <a:cs typeface="Times New Roman" panose="02020603050405020304" pitchFamily="18" charset="0"/>
              </a:rPr>
              <a:t>                                                                                             </a:t>
            </a:r>
            <a:r>
              <a:rPr lang="en-IN" sz="5335"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a:t>                                  </a:t>
            </a:r>
          </a:p>
        </p:txBody>
      </p:sp>
      <p:pic>
        <p:nvPicPr>
          <p:cNvPr id="4" name="Picture 3"/>
          <p:cNvPicPr>
            <a:picLocks noChangeAspect="1"/>
          </p:cNvPicPr>
          <p:nvPr/>
        </p:nvPicPr>
        <p:blipFill>
          <a:blip r:embed="rId2"/>
          <a:stretch>
            <a:fillRect/>
          </a:stretch>
        </p:blipFill>
        <p:spPr>
          <a:xfrm>
            <a:off x="5013825" y="3669580"/>
            <a:ext cx="1568450" cy="962025"/>
          </a:xfrm>
          <a:prstGeom prst="rect">
            <a:avLst/>
          </a:prstGeom>
        </p:spPr>
      </p:pic>
      <p:sp>
        <p:nvSpPr>
          <p:cNvPr id="5" name="TextBox 4"/>
          <p:cNvSpPr txBox="1"/>
          <p:nvPr/>
        </p:nvSpPr>
        <p:spPr>
          <a:xfrm>
            <a:off x="6893781" y="4973290"/>
            <a:ext cx="4905955"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Presented by-</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Bhupathiraju</a:t>
            </a:r>
            <a:r>
              <a:rPr lang="en-US" sz="2000" dirty="0">
                <a:latin typeface="Times New Roman" panose="02020603050405020304" pitchFamily="18" charset="0"/>
                <a:cs typeface="Times New Roman" panose="02020603050405020304" pitchFamily="18" charset="0"/>
              </a:rPr>
              <a:t> Geetha </a:t>
            </a:r>
            <a:r>
              <a:rPr lang="en-US" sz="2000" dirty="0" err="1">
                <a:latin typeface="Times New Roman" panose="02020603050405020304" pitchFamily="18" charset="0"/>
                <a:cs typeface="Times New Roman" panose="02020603050405020304" pitchFamily="18" charset="0"/>
              </a:rPr>
              <a:t>Supriya</a:t>
            </a:r>
            <a:r>
              <a:rPr lang="en-US" sz="2000" dirty="0">
                <a:latin typeface="Times New Roman" panose="02020603050405020304" pitchFamily="18" charset="0"/>
                <a:cs typeface="Times New Roman" panose="02020603050405020304" pitchFamily="18" charset="0"/>
              </a:rPr>
              <a:t> (197R1A05J9)</a:t>
            </a:r>
          </a:p>
          <a:p>
            <a:r>
              <a:rPr lang="en-US" sz="2000" dirty="0">
                <a:latin typeface="Times New Roman" panose="02020603050405020304" pitchFamily="18" charset="0"/>
                <a:cs typeface="Times New Roman" panose="02020603050405020304" pitchFamily="18" charset="0"/>
              </a:rPr>
              <a:t> Yogitha Potlapally (197R1A05Q0)</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Katepogu</a:t>
            </a:r>
            <a:r>
              <a:rPr lang="en-US" sz="2000" dirty="0">
                <a:latin typeface="Times New Roman" panose="02020603050405020304" pitchFamily="18" charset="0"/>
                <a:cs typeface="Times New Roman" panose="02020603050405020304" pitchFamily="18" charset="0"/>
              </a:rPr>
              <a:t> Stephen Kumar (177R1A05F1</a:t>
            </a:r>
            <a:r>
              <a:rPr lang="en-US" dirty="0"/>
              <a:t>)</a:t>
            </a:r>
          </a:p>
        </p:txBody>
      </p:sp>
    </p:spTree>
    <p:extLst>
      <p:ext uri="{BB962C8B-B14F-4D97-AF65-F5344CB8AC3E}">
        <p14:creationId xmlns:p14="http://schemas.microsoft.com/office/powerpoint/2010/main" val="3237138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2E22-F8AC-1145-1109-177C6D3CB851}"/>
              </a:ext>
            </a:extLst>
          </p:cNvPr>
          <p:cNvSpPr>
            <a:spLocks noGrp="1"/>
          </p:cNvSpPr>
          <p:nvPr>
            <p:ph type="title"/>
          </p:nvPr>
        </p:nvSpPr>
        <p:spPr/>
        <p:txBody>
          <a:bodyPr>
            <a:normAutofit/>
          </a:bodyPr>
          <a:lstStyle/>
          <a:p>
            <a:r>
              <a:rPr lang="en-IN" sz="3200" b="1" dirty="0">
                <a:latin typeface="+mn-lt"/>
              </a:rPr>
              <a:t>MODULE</a:t>
            </a:r>
          </a:p>
        </p:txBody>
      </p:sp>
      <p:sp>
        <p:nvSpPr>
          <p:cNvPr id="3" name="Content Placeholder 2">
            <a:extLst>
              <a:ext uri="{FF2B5EF4-FFF2-40B4-BE49-F238E27FC236}">
                <a16:creationId xmlns:a16="http://schemas.microsoft.com/office/drawing/2014/main" id="{8C84D5B6-2AD0-EE0E-5585-1BF9F41C8966}"/>
              </a:ext>
            </a:extLst>
          </p:cNvPr>
          <p:cNvSpPr>
            <a:spLocks noGrp="1"/>
          </p:cNvSpPr>
          <p:nvPr>
            <p:ph idx="1"/>
          </p:nvPr>
        </p:nvSpPr>
        <p:spPr>
          <a:xfrm>
            <a:off x="838200" y="1635125"/>
            <a:ext cx="10515600" cy="435133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Convolutional Neural Networks (CNN):</a:t>
            </a:r>
          </a:p>
          <a:p>
            <a:pPr marL="0" indent="0">
              <a:lnSpc>
                <a:spcPct val="150000"/>
              </a:lnSpc>
              <a:buNone/>
            </a:pPr>
            <a:r>
              <a:rPr lang="en-IN" sz="2000" dirty="0">
                <a:latin typeface="Times New Roman" panose="02020603050405020304" pitchFamily="18" charset="0"/>
                <a:cs typeface="Times New Roman" panose="02020603050405020304" pitchFamily="18" charset="0"/>
              </a:rPr>
              <a:t>Three layers of convolutional neural networks are used to </a:t>
            </a:r>
          </a:p>
          <a:p>
            <a:pPr>
              <a:lnSpc>
                <a:spcPct val="150000"/>
              </a:lnSpc>
            </a:pPr>
            <a:r>
              <a:rPr lang="en-IN" sz="2000" dirty="0">
                <a:latin typeface="Times New Roman" panose="02020603050405020304" pitchFamily="18" charset="0"/>
                <a:cs typeface="Times New Roman" panose="02020603050405020304" pitchFamily="18" charset="0"/>
              </a:rPr>
              <a:t>Colour Correction Model:</a:t>
            </a:r>
          </a:p>
          <a:p>
            <a:pPr marL="0" indent="0">
              <a:lnSpc>
                <a:spcPct val="150000"/>
              </a:lnSpc>
              <a:buNone/>
            </a:pPr>
            <a:r>
              <a:rPr lang="en-IN" sz="2000" dirty="0">
                <a:latin typeface="Times New Roman" panose="02020603050405020304" pitchFamily="18" charset="0"/>
                <a:cs typeface="Times New Roman" panose="02020603050405020304" pitchFamily="18" charset="0"/>
              </a:rPr>
              <a:t>Colour correction model is used to overcome the low contrast 	that made an image blur.</a:t>
            </a:r>
          </a:p>
          <a:p>
            <a:pPr>
              <a:lnSpc>
                <a:spcPct val="150000"/>
              </a:lnSpc>
            </a:pPr>
            <a:r>
              <a:rPr lang="en-IN" sz="2000" dirty="0">
                <a:latin typeface="Times New Roman" panose="02020603050405020304" pitchFamily="18" charset="0"/>
                <a:cs typeface="Times New Roman" panose="02020603050405020304" pitchFamily="18" charset="0"/>
              </a:rPr>
              <a:t>Underwater Restoration Algorithm:</a:t>
            </a:r>
          </a:p>
          <a:p>
            <a:pPr marL="0" indent="0">
              <a:lnSpc>
                <a:spcPct val="150000"/>
              </a:lnSpc>
              <a:buNone/>
            </a:pPr>
            <a:r>
              <a:rPr lang="en-IN" sz="2000" dirty="0">
                <a:latin typeface="Times New Roman" panose="02020603050405020304" pitchFamily="18" charset="0"/>
                <a:cs typeface="Times New Roman" panose="02020603050405020304" pitchFamily="18" charset="0"/>
              </a:rPr>
              <a:t>The aim of underwater restoration algorithms is to recover the lost </a:t>
            </a:r>
            <a:r>
              <a:rPr lang="en-IN" sz="2000" dirty="0" err="1">
                <a:latin typeface="Times New Roman" panose="02020603050405020304" pitchFamily="18" charset="0"/>
                <a:cs typeface="Times New Roman" panose="02020603050405020304" pitchFamily="18" charset="0"/>
              </a:rPr>
              <a:t>colors</a:t>
            </a:r>
            <a:r>
              <a:rPr lang="en-IN" sz="2000" dirty="0">
                <a:latin typeface="Times New Roman" panose="02020603050405020304" pitchFamily="18" charset="0"/>
                <a:cs typeface="Times New Roman" panose="02020603050405020304" pitchFamily="18" charset="0"/>
              </a:rPr>
              <a:t> of an image by reducing blur and blaze.</a:t>
            </a:r>
          </a:p>
          <a:p>
            <a:pPr marL="0" indent="0">
              <a:buNone/>
            </a:pPr>
            <a:endParaRPr lang="en-IN" dirty="0"/>
          </a:p>
        </p:txBody>
      </p:sp>
    </p:spTree>
    <p:extLst>
      <p:ext uri="{BB962C8B-B14F-4D97-AF65-F5344CB8AC3E}">
        <p14:creationId xmlns:p14="http://schemas.microsoft.com/office/powerpoint/2010/main" val="291043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D878-BCB2-A2A8-325B-D168855A2434}"/>
              </a:ext>
            </a:extLst>
          </p:cNvPr>
          <p:cNvSpPr>
            <a:spLocks noGrp="1"/>
          </p:cNvSpPr>
          <p:nvPr>
            <p:ph type="title"/>
          </p:nvPr>
        </p:nvSpPr>
        <p:spPr/>
        <p:txBody>
          <a:bodyPr>
            <a:normAutofit/>
          </a:bodyPr>
          <a:lstStyle/>
          <a:p>
            <a:r>
              <a:rPr lang="en-US" sz="3200" b="1" dirty="0">
                <a:latin typeface="+mn-lt"/>
              </a:rPr>
              <a:t>UML DIAGRAMS:</a:t>
            </a:r>
            <a:endParaRPr lang="en-IN" sz="3200" b="1" dirty="0">
              <a:latin typeface="+mn-lt"/>
            </a:endParaRPr>
          </a:p>
        </p:txBody>
      </p:sp>
      <p:sp>
        <p:nvSpPr>
          <p:cNvPr id="3" name="Content Placeholder 2">
            <a:extLst>
              <a:ext uri="{FF2B5EF4-FFF2-40B4-BE49-F238E27FC236}">
                <a16:creationId xmlns:a16="http://schemas.microsoft.com/office/drawing/2014/main" id="{4D1172FB-1CD6-8F8D-16EB-2CE5B203A9C0}"/>
              </a:ext>
            </a:extLst>
          </p:cNvPr>
          <p:cNvSpPr>
            <a:spLocks noGrp="1"/>
          </p:cNvSpPr>
          <p:nvPr>
            <p:ph idx="1"/>
          </p:nvPr>
        </p:nvSpPr>
        <p:spPr/>
        <p:txBody>
          <a:bodyPr/>
          <a:lstStyle/>
          <a:p>
            <a:pPr marR="0" lvl="0" algn="l" defTabSz="457200" rtl="0" eaLnBrk="1" fontAlgn="auto" latinLnBrk="0" hangingPunct="1">
              <a:lnSpc>
                <a:spcPct val="150000"/>
              </a:lnSpc>
              <a:spcBef>
                <a:spcPts val="1000"/>
              </a:spcBef>
              <a:spcAft>
                <a:spcPts val="0"/>
              </a:spcAft>
              <a:buClr>
                <a:prstClr val="black"/>
              </a:buClr>
              <a:buSzPct val="80000"/>
              <a:tabLst/>
              <a:defRPr/>
            </a:pPr>
            <a:r>
              <a:rPr kumimoji="0" lang="en-IN"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Use case Diagram</a:t>
            </a:r>
          </a:p>
          <a:p>
            <a:pPr marR="0" lvl="0" algn="l" defTabSz="457200" rtl="0" eaLnBrk="1" fontAlgn="auto" latinLnBrk="0" hangingPunct="1">
              <a:lnSpc>
                <a:spcPct val="150000"/>
              </a:lnSpc>
              <a:spcBef>
                <a:spcPts val="1000"/>
              </a:spcBef>
              <a:spcAft>
                <a:spcPts val="0"/>
              </a:spcAft>
              <a:buClr>
                <a:prstClr val="black"/>
              </a:buClr>
              <a:buSzPct val="80000"/>
              <a:tabLst/>
              <a:defRPr/>
            </a:pPr>
            <a:r>
              <a:rPr kumimoji="0" lang="en-IN"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Class Diagram</a:t>
            </a:r>
          </a:p>
          <a:p>
            <a:pPr marR="0" lvl="0" algn="l" defTabSz="457200" rtl="0" eaLnBrk="1" fontAlgn="auto" latinLnBrk="0" hangingPunct="1">
              <a:lnSpc>
                <a:spcPct val="150000"/>
              </a:lnSpc>
              <a:spcBef>
                <a:spcPts val="1000"/>
              </a:spcBef>
              <a:spcAft>
                <a:spcPts val="0"/>
              </a:spcAft>
              <a:buClrTx/>
              <a:buSzPct val="80000"/>
              <a:tabLst/>
              <a:defRPr/>
            </a:pPr>
            <a:r>
              <a:rPr kumimoji="0" lang="en-IN"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Sequence Diagram</a:t>
            </a:r>
            <a:endParaRPr lang="en-IN" dirty="0"/>
          </a:p>
        </p:txBody>
      </p:sp>
    </p:spTree>
    <p:extLst>
      <p:ext uri="{BB962C8B-B14F-4D97-AF65-F5344CB8AC3E}">
        <p14:creationId xmlns:p14="http://schemas.microsoft.com/office/powerpoint/2010/main" val="2458831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A686-0947-EF3B-EE33-871791EE3FDF}"/>
              </a:ext>
            </a:extLst>
          </p:cNvPr>
          <p:cNvSpPr>
            <a:spLocks noGrp="1"/>
          </p:cNvSpPr>
          <p:nvPr>
            <p:ph type="title"/>
          </p:nvPr>
        </p:nvSpPr>
        <p:spPr/>
        <p:txBody>
          <a:bodyPr>
            <a:normAutofit/>
          </a:bodyPr>
          <a:lstStyle/>
          <a:p>
            <a:r>
              <a:rPr lang="en-US" sz="3200" b="1" dirty="0">
                <a:latin typeface="+mn-lt"/>
              </a:rPr>
              <a:t>Use Case Diagram:</a:t>
            </a:r>
            <a:endParaRPr lang="en-IN" sz="3200" b="1" dirty="0">
              <a:latin typeface="+mn-lt"/>
            </a:endParaRPr>
          </a:p>
        </p:txBody>
      </p:sp>
      <p:pic>
        <p:nvPicPr>
          <p:cNvPr id="5" name="Content Placeholder 4">
            <a:extLst>
              <a:ext uri="{FF2B5EF4-FFF2-40B4-BE49-F238E27FC236}">
                <a16:creationId xmlns:a16="http://schemas.microsoft.com/office/drawing/2014/main" id="{A0A025A3-3D33-69E6-2930-0F3C7CC4679A}"/>
              </a:ext>
            </a:extLst>
          </p:cNvPr>
          <p:cNvPicPr>
            <a:picLocks noGrp="1" noChangeAspect="1"/>
          </p:cNvPicPr>
          <p:nvPr>
            <p:ph idx="1"/>
          </p:nvPr>
        </p:nvPicPr>
        <p:blipFill>
          <a:blip r:embed="rId2"/>
          <a:stretch>
            <a:fillRect/>
          </a:stretch>
        </p:blipFill>
        <p:spPr>
          <a:xfrm>
            <a:off x="838200" y="1789043"/>
            <a:ext cx="10937682" cy="4703832"/>
          </a:xfrm>
        </p:spPr>
      </p:pic>
    </p:spTree>
    <p:extLst>
      <p:ext uri="{BB962C8B-B14F-4D97-AF65-F5344CB8AC3E}">
        <p14:creationId xmlns:p14="http://schemas.microsoft.com/office/powerpoint/2010/main" val="27185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95B3-363E-7481-0768-3B1B46CA7756}"/>
              </a:ext>
            </a:extLst>
          </p:cNvPr>
          <p:cNvSpPr>
            <a:spLocks noGrp="1"/>
          </p:cNvSpPr>
          <p:nvPr>
            <p:ph type="title"/>
          </p:nvPr>
        </p:nvSpPr>
        <p:spPr/>
        <p:txBody>
          <a:bodyPr>
            <a:normAutofit/>
          </a:bodyPr>
          <a:lstStyle/>
          <a:p>
            <a:r>
              <a:rPr lang="en-US" sz="3200" b="1" dirty="0">
                <a:latin typeface="+mn-lt"/>
              </a:rPr>
              <a:t>Class Diagram:</a:t>
            </a:r>
            <a:endParaRPr lang="en-IN" sz="3200" b="1" dirty="0">
              <a:latin typeface="+mn-lt"/>
            </a:endParaRPr>
          </a:p>
        </p:txBody>
      </p:sp>
      <p:pic>
        <p:nvPicPr>
          <p:cNvPr id="5" name="Content Placeholder 4">
            <a:extLst>
              <a:ext uri="{FF2B5EF4-FFF2-40B4-BE49-F238E27FC236}">
                <a16:creationId xmlns:a16="http://schemas.microsoft.com/office/drawing/2014/main" id="{62DF27A2-C649-32D7-97E8-A4E537EF35E0}"/>
              </a:ext>
            </a:extLst>
          </p:cNvPr>
          <p:cNvPicPr>
            <a:picLocks noGrp="1" noChangeAspect="1"/>
          </p:cNvPicPr>
          <p:nvPr>
            <p:ph idx="1"/>
          </p:nvPr>
        </p:nvPicPr>
        <p:blipFill>
          <a:blip r:embed="rId2"/>
          <a:stretch>
            <a:fillRect/>
          </a:stretch>
        </p:blipFill>
        <p:spPr>
          <a:xfrm>
            <a:off x="838200" y="2076170"/>
            <a:ext cx="10515600" cy="3882054"/>
          </a:xfrm>
        </p:spPr>
      </p:pic>
    </p:spTree>
    <p:extLst>
      <p:ext uri="{BB962C8B-B14F-4D97-AF65-F5344CB8AC3E}">
        <p14:creationId xmlns:p14="http://schemas.microsoft.com/office/powerpoint/2010/main" val="75527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1FA5-DA39-E86B-4B3D-6F5826E1A63B}"/>
              </a:ext>
            </a:extLst>
          </p:cNvPr>
          <p:cNvSpPr>
            <a:spLocks noGrp="1"/>
          </p:cNvSpPr>
          <p:nvPr>
            <p:ph type="title"/>
          </p:nvPr>
        </p:nvSpPr>
        <p:spPr/>
        <p:txBody>
          <a:bodyPr>
            <a:normAutofit/>
          </a:bodyPr>
          <a:lstStyle/>
          <a:p>
            <a:r>
              <a:rPr lang="en-US" sz="3200" b="1" dirty="0">
                <a:latin typeface="+mn-lt"/>
              </a:rPr>
              <a:t>Sequence Diagram:</a:t>
            </a:r>
            <a:endParaRPr lang="en-IN" sz="3200" b="1" dirty="0">
              <a:latin typeface="+mn-lt"/>
            </a:endParaRPr>
          </a:p>
        </p:txBody>
      </p:sp>
      <p:pic>
        <p:nvPicPr>
          <p:cNvPr id="10" name="Content Placeholder 9">
            <a:extLst>
              <a:ext uri="{FF2B5EF4-FFF2-40B4-BE49-F238E27FC236}">
                <a16:creationId xmlns:a16="http://schemas.microsoft.com/office/drawing/2014/main" id="{4A502014-66A7-AD2C-AB80-8875CD7F7512}"/>
              </a:ext>
            </a:extLst>
          </p:cNvPr>
          <p:cNvPicPr>
            <a:picLocks noGrp="1" noChangeAspect="1"/>
          </p:cNvPicPr>
          <p:nvPr>
            <p:ph idx="1"/>
          </p:nvPr>
        </p:nvPicPr>
        <p:blipFill>
          <a:blip r:embed="rId2"/>
          <a:stretch>
            <a:fillRect/>
          </a:stretch>
        </p:blipFill>
        <p:spPr>
          <a:xfrm>
            <a:off x="838200" y="1976699"/>
            <a:ext cx="7160812" cy="4351338"/>
          </a:xfrm>
        </p:spPr>
      </p:pic>
    </p:spTree>
    <p:extLst>
      <p:ext uri="{BB962C8B-B14F-4D97-AF65-F5344CB8AC3E}">
        <p14:creationId xmlns:p14="http://schemas.microsoft.com/office/powerpoint/2010/main" val="2547501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9028-7478-13A4-DB8A-13EFA74232D0}"/>
              </a:ext>
            </a:extLst>
          </p:cNvPr>
          <p:cNvSpPr>
            <a:spLocks noGrp="1"/>
          </p:cNvSpPr>
          <p:nvPr>
            <p:ph type="title"/>
          </p:nvPr>
        </p:nvSpPr>
        <p:spPr/>
        <p:txBody>
          <a:bodyPr>
            <a:normAutofit/>
          </a:bodyPr>
          <a:lstStyle/>
          <a:p>
            <a:r>
              <a:rPr lang="en-US" sz="3200" b="1" dirty="0">
                <a:latin typeface="+mn-lt"/>
              </a:rPr>
              <a:t>Activity Diagram:</a:t>
            </a:r>
            <a:endParaRPr lang="en-IN" sz="3200" b="1" dirty="0">
              <a:latin typeface="+mn-lt"/>
            </a:endParaRPr>
          </a:p>
        </p:txBody>
      </p:sp>
      <p:pic>
        <p:nvPicPr>
          <p:cNvPr id="5" name="Content Placeholder 4">
            <a:extLst>
              <a:ext uri="{FF2B5EF4-FFF2-40B4-BE49-F238E27FC236}">
                <a16:creationId xmlns:a16="http://schemas.microsoft.com/office/drawing/2014/main" id="{0C07F3B2-859B-5201-40DC-BA85CB25A3BB}"/>
              </a:ext>
            </a:extLst>
          </p:cNvPr>
          <p:cNvPicPr>
            <a:picLocks noGrp="1" noChangeAspect="1"/>
          </p:cNvPicPr>
          <p:nvPr>
            <p:ph idx="1"/>
          </p:nvPr>
        </p:nvPicPr>
        <p:blipFill>
          <a:blip r:embed="rId2"/>
          <a:stretch>
            <a:fillRect/>
          </a:stretch>
        </p:blipFill>
        <p:spPr>
          <a:xfrm>
            <a:off x="838200" y="1494846"/>
            <a:ext cx="7773063" cy="4998029"/>
          </a:xfrm>
        </p:spPr>
      </p:pic>
    </p:spTree>
    <p:extLst>
      <p:ext uri="{BB962C8B-B14F-4D97-AF65-F5344CB8AC3E}">
        <p14:creationId xmlns:p14="http://schemas.microsoft.com/office/powerpoint/2010/main" val="283993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F111-7EB1-A7D1-C5D4-F51764C5B242}"/>
              </a:ext>
            </a:extLst>
          </p:cNvPr>
          <p:cNvSpPr>
            <a:spLocks noGrp="1"/>
          </p:cNvSpPr>
          <p:nvPr>
            <p:ph type="title"/>
          </p:nvPr>
        </p:nvSpPr>
        <p:spPr>
          <a:xfrm>
            <a:off x="838200" y="94781"/>
            <a:ext cx="10515600" cy="1325563"/>
          </a:xfrm>
        </p:spPr>
        <p:txBody>
          <a:bodyPr>
            <a:normAutofit/>
          </a:bodyPr>
          <a:lstStyle/>
          <a:p>
            <a:r>
              <a:rPr lang="en-US" sz="3200" b="1" dirty="0">
                <a:latin typeface="+mn-lt"/>
              </a:rPr>
              <a:t>SAMPLE CODE</a:t>
            </a:r>
            <a:endParaRPr lang="en-IN" sz="3200" b="1" dirty="0">
              <a:latin typeface="+mn-lt"/>
            </a:endParaRPr>
          </a:p>
        </p:txBody>
      </p:sp>
      <p:sp>
        <p:nvSpPr>
          <p:cNvPr id="3" name="Content Placeholder 2">
            <a:extLst>
              <a:ext uri="{FF2B5EF4-FFF2-40B4-BE49-F238E27FC236}">
                <a16:creationId xmlns:a16="http://schemas.microsoft.com/office/drawing/2014/main" id="{9923F79B-5E24-155E-9D16-47479F21DFFE}"/>
              </a:ext>
            </a:extLst>
          </p:cNvPr>
          <p:cNvSpPr>
            <a:spLocks noGrp="1"/>
          </p:cNvSpPr>
          <p:nvPr>
            <p:ph idx="1"/>
          </p:nvPr>
        </p:nvSpPr>
        <p:spPr>
          <a:xfrm>
            <a:off x="838200" y="1184744"/>
            <a:ext cx="10515600" cy="5470498"/>
          </a:xfrm>
        </p:spPr>
        <p:txBody>
          <a:bodyPr>
            <a:normAutofit fontScale="77500" lnSpcReduction="20000"/>
          </a:bodyPr>
          <a:lstStyle/>
          <a:p>
            <a:pPr marL="0" indent="0">
              <a:buNone/>
            </a:pPr>
            <a:r>
              <a:rPr lang="en-IN" dirty="0" err="1"/>
              <a:t>clc</a:t>
            </a:r>
            <a:r>
              <a:rPr lang="en-IN" dirty="0"/>
              <a:t>;</a:t>
            </a:r>
          </a:p>
          <a:p>
            <a:pPr marL="0" indent="0">
              <a:buNone/>
            </a:pPr>
            <a:r>
              <a:rPr lang="en-IN" dirty="0"/>
              <a:t>close all;</a:t>
            </a:r>
          </a:p>
          <a:p>
            <a:pPr marL="0" indent="0">
              <a:buNone/>
            </a:pPr>
            <a:r>
              <a:rPr lang="en-IN" dirty="0"/>
              <a:t>clear all;</a:t>
            </a:r>
          </a:p>
          <a:p>
            <a:pPr marL="0" indent="0">
              <a:buNone/>
            </a:pPr>
            <a:r>
              <a:rPr lang="en-IN" dirty="0"/>
              <a:t>warning off</a:t>
            </a:r>
          </a:p>
          <a:p>
            <a:pPr marL="0" indent="0">
              <a:buNone/>
            </a:pPr>
            <a:r>
              <a:rPr lang="en-IN" dirty="0"/>
              <a:t>%%%%%under water image </a:t>
            </a:r>
            <a:r>
              <a:rPr lang="en-IN" dirty="0" err="1"/>
              <a:t>enhncement</a:t>
            </a:r>
            <a:endParaRPr lang="en-IN" dirty="0"/>
          </a:p>
          <a:p>
            <a:pPr marL="0" indent="0">
              <a:buNone/>
            </a:pPr>
            <a:endParaRPr lang="en-IN" dirty="0"/>
          </a:p>
          <a:p>
            <a:pPr marL="0" indent="0">
              <a:buNone/>
            </a:pPr>
            <a:r>
              <a:rPr lang="en-IN" dirty="0"/>
              <a:t>    %%%%%%%%%%%%%%%% Image </a:t>
            </a:r>
            <a:r>
              <a:rPr lang="en-IN" dirty="0" err="1"/>
              <a:t>Aquisition</a:t>
            </a:r>
            <a:r>
              <a:rPr lang="en-IN" dirty="0"/>
              <a:t> %%%%%%%%%%%%%%%%%%%%%%%%%%%</a:t>
            </a:r>
          </a:p>
          <a:p>
            <a:pPr marL="0" indent="0">
              <a:buNone/>
            </a:pPr>
            <a:r>
              <a:rPr lang="en-IN" dirty="0"/>
              <a:t>[filename, pathname] = </a:t>
            </a:r>
            <a:r>
              <a:rPr lang="en-IN" dirty="0" err="1"/>
              <a:t>uigetfile</a:t>
            </a:r>
            <a:r>
              <a:rPr lang="en-IN" dirty="0"/>
              <a:t>({'*.jpg';'*.</a:t>
            </a:r>
            <a:r>
              <a:rPr lang="en-IN" dirty="0" err="1"/>
              <a:t>png</a:t>
            </a:r>
            <a:r>
              <a:rPr lang="en-IN" dirty="0"/>
              <a:t>'}, 'pick an image');</a:t>
            </a:r>
          </a:p>
          <a:p>
            <a:pPr marL="0" indent="0">
              <a:buNone/>
            </a:pPr>
            <a:r>
              <a:rPr lang="en-IN" dirty="0"/>
              <a:t>if </a:t>
            </a:r>
            <a:r>
              <a:rPr lang="en-IN" dirty="0" err="1"/>
              <a:t>isequal</a:t>
            </a:r>
            <a:r>
              <a:rPr lang="en-IN" dirty="0"/>
              <a:t>(filename, 0) || </a:t>
            </a:r>
            <a:r>
              <a:rPr lang="en-IN" dirty="0" err="1"/>
              <a:t>isequal</a:t>
            </a:r>
            <a:r>
              <a:rPr lang="en-IN" dirty="0"/>
              <a:t>(pathname, 0)   </a:t>
            </a:r>
          </a:p>
          <a:p>
            <a:pPr marL="0" indent="0">
              <a:buNone/>
            </a:pPr>
            <a:r>
              <a:rPr lang="en-IN" dirty="0"/>
              <a:t>    </a:t>
            </a:r>
            <a:r>
              <a:rPr lang="en-IN" dirty="0" err="1"/>
              <a:t>helpdlg</a:t>
            </a:r>
            <a:r>
              <a:rPr lang="en-IN" dirty="0"/>
              <a:t>('Image input </a:t>
            </a:r>
            <a:r>
              <a:rPr lang="en-IN" dirty="0" err="1"/>
              <a:t>canceled</a:t>
            </a:r>
            <a:r>
              <a:rPr lang="en-IN" dirty="0"/>
              <a:t>.');  </a:t>
            </a:r>
          </a:p>
          <a:p>
            <a:pPr marL="0" indent="0">
              <a:buNone/>
            </a:pPr>
            <a:endParaRPr lang="en-IN" dirty="0"/>
          </a:p>
          <a:p>
            <a:pPr marL="0" indent="0">
              <a:buNone/>
            </a:pPr>
            <a:r>
              <a:rPr lang="en-IN" dirty="0"/>
              <a:t>else</a:t>
            </a:r>
          </a:p>
          <a:p>
            <a:pPr marL="0" indent="0">
              <a:buNone/>
            </a:pPr>
            <a:r>
              <a:rPr lang="en-IN" dirty="0"/>
              <a:t>    X=</a:t>
            </a:r>
            <a:r>
              <a:rPr lang="en-IN" dirty="0" err="1"/>
              <a:t>imread</a:t>
            </a:r>
            <a:r>
              <a:rPr lang="en-IN" dirty="0"/>
              <a:t>(</a:t>
            </a:r>
            <a:r>
              <a:rPr lang="en-IN" dirty="0" err="1"/>
              <a:t>fullfile</a:t>
            </a:r>
            <a:r>
              <a:rPr lang="en-IN" dirty="0"/>
              <a:t>(pathname, filename));</a:t>
            </a:r>
          </a:p>
          <a:p>
            <a:pPr marL="0" indent="0">
              <a:buNone/>
            </a:pPr>
            <a:r>
              <a:rPr lang="en-IN" dirty="0"/>
              <a:t>end</a:t>
            </a:r>
          </a:p>
        </p:txBody>
      </p:sp>
    </p:spTree>
    <p:extLst>
      <p:ext uri="{BB962C8B-B14F-4D97-AF65-F5344CB8AC3E}">
        <p14:creationId xmlns:p14="http://schemas.microsoft.com/office/powerpoint/2010/main" val="93133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A7B453-2B27-4241-E3F7-DA1F14DDEAEB}"/>
              </a:ext>
            </a:extLst>
          </p:cNvPr>
          <p:cNvSpPr>
            <a:spLocks noGrp="1"/>
          </p:cNvSpPr>
          <p:nvPr>
            <p:ph idx="4294967295"/>
          </p:nvPr>
        </p:nvSpPr>
        <p:spPr>
          <a:xfrm>
            <a:off x="361123" y="108544"/>
            <a:ext cx="10515600" cy="6749456"/>
          </a:xfrm>
        </p:spPr>
        <p:txBody>
          <a:bodyPr>
            <a:noAutofit/>
          </a:bodyPr>
          <a:lstStyle/>
          <a:p>
            <a:pPr marL="0" indent="0">
              <a:buNone/>
            </a:pPr>
            <a:r>
              <a:rPr lang="en-IN" sz="1800" dirty="0" err="1"/>
              <a:t>figure,imshow</a:t>
            </a:r>
            <a:r>
              <a:rPr lang="en-IN" sz="1800" dirty="0"/>
              <a:t>(X);title('original  image');</a:t>
            </a:r>
          </a:p>
          <a:p>
            <a:pPr marL="0" indent="0">
              <a:buNone/>
            </a:pPr>
            <a:r>
              <a:rPr lang="en-IN" sz="1800" dirty="0"/>
              <a:t>%%%%%%%%%%%%</a:t>
            </a:r>
            <a:r>
              <a:rPr lang="en-IN" sz="1800" dirty="0" err="1"/>
              <a:t>devide</a:t>
            </a:r>
            <a:r>
              <a:rPr lang="en-IN" sz="1800" dirty="0"/>
              <a:t> </a:t>
            </a:r>
            <a:r>
              <a:rPr lang="en-IN" sz="1800" dirty="0" err="1"/>
              <a:t>color</a:t>
            </a:r>
            <a:r>
              <a:rPr lang="en-IN" sz="1800" dirty="0"/>
              <a:t> space images</a:t>
            </a:r>
          </a:p>
          <a:p>
            <a:pPr marL="0" indent="0">
              <a:buNone/>
            </a:pPr>
            <a:r>
              <a:rPr lang="en-IN" sz="1800" dirty="0"/>
              <a:t>  N = 256;</a:t>
            </a:r>
          </a:p>
          <a:p>
            <a:pPr marL="0" indent="0">
              <a:buNone/>
            </a:pPr>
            <a:r>
              <a:rPr lang="en-IN" sz="1800" dirty="0"/>
              <a:t>    A = im2uint8(X);</a:t>
            </a:r>
          </a:p>
          <a:p>
            <a:pPr marL="0" indent="0">
              <a:buNone/>
            </a:pPr>
            <a:r>
              <a:rPr lang="en-IN" sz="1800" dirty="0"/>
              <a:t>    a=rgb2hsv(X);</a:t>
            </a:r>
          </a:p>
          <a:p>
            <a:pPr marL="0" indent="0">
              <a:buNone/>
            </a:pPr>
            <a:r>
              <a:rPr lang="en-IN" sz="1800" dirty="0"/>
              <a:t>    fig = figure;</a:t>
            </a:r>
          </a:p>
          <a:p>
            <a:pPr marL="0" indent="0">
              <a:buNone/>
            </a:pPr>
            <a:r>
              <a:rPr lang="en-IN" sz="1800" dirty="0"/>
              <a:t>    subplot(2,2,1);</a:t>
            </a:r>
          </a:p>
          <a:p>
            <a:pPr marL="0" indent="0">
              <a:buNone/>
            </a:pPr>
            <a:r>
              <a:rPr lang="en-IN" sz="1800" dirty="0"/>
              <a:t>    </a:t>
            </a:r>
            <a:r>
              <a:rPr lang="en-IN" sz="1800" dirty="0" err="1"/>
              <a:t>imshow</a:t>
            </a:r>
            <a:r>
              <a:rPr lang="en-IN" sz="1800" dirty="0"/>
              <a:t>(A);</a:t>
            </a:r>
          </a:p>
          <a:p>
            <a:pPr marL="0" indent="0">
              <a:buNone/>
            </a:pPr>
            <a:r>
              <a:rPr lang="en-IN" sz="1800" dirty="0"/>
              <a:t>    title('original image');</a:t>
            </a:r>
          </a:p>
          <a:p>
            <a:pPr marL="0" indent="0">
              <a:buNone/>
            </a:pPr>
            <a:r>
              <a:rPr lang="en-IN" sz="1800" dirty="0"/>
              <a:t>    </a:t>
            </a:r>
            <a:r>
              <a:rPr lang="en-IN" sz="1800" dirty="0" err="1"/>
              <a:t>ColorList</a:t>
            </a:r>
            <a:r>
              <a:rPr lang="en-IN" sz="1800" dirty="0"/>
              <a:t> = { 'Red' 'Green' 'Blue' };</a:t>
            </a:r>
          </a:p>
          <a:p>
            <a:pPr marL="0" indent="0">
              <a:buNone/>
            </a:pPr>
            <a:r>
              <a:rPr lang="en-IN" sz="1800" dirty="0"/>
              <a:t>    gr = 0:1/(N-1):1;        </a:t>
            </a:r>
          </a:p>
          <a:p>
            <a:pPr marL="0" indent="0">
              <a:buNone/>
            </a:pPr>
            <a:r>
              <a:rPr lang="en-IN" sz="1800" dirty="0"/>
              <a:t>      for k = 1:3</a:t>
            </a:r>
          </a:p>
          <a:p>
            <a:pPr marL="0" indent="0">
              <a:buNone/>
            </a:pPr>
            <a:r>
              <a:rPr lang="en-IN" sz="1800" dirty="0"/>
              <a:t>        % </a:t>
            </a:r>
            <a:r>
              <a:rPr lang="en-IN" sz="1800" dirty="0" err="1"/>
              <a:t>color</a:t>
            </a:r>
            <a:r>
              <a:rPr lang="en-IN" sz="1800" dirty="0"/>
              <a:t> map:</a:t>
            </a:r>
          </a:p>
          <a:p>
            <a:pPr marL="0" indent="0">
              <a:buNone/>
            </a:pPr>
            <a:r>
              <a:rPr lang="en-IN" sz="1800" dirty="0"/>
              <a:t>        </a:t>
            </a:r>
            <a:r>
              <a:rPr lang="en-IN" sz="1800" dirty="0" err="1"/>
              <a:t>cMap</a:t>
            </a:r>
            <a:r>
              <a:rPr lang="en-IN" sz="1800" dirty="0"/>
              <a:t> = zeros(N,3);</a:t>
            </a:r>
          </a:p>
          <a:p>
            <a:pPr marL="0" indent="0">
              <a:buNone/>
            </a:pPr>
            <a:r>
              <a:rPr lang="en-IN" sz="1800" dirty="0"/>
              <a:t>        </a:t>
            </a:r>
            <a:r>
              <a:rPr lang="en-IN" sz="1800" dirty="0" err="1"/>
              <a:t>cMap</a:t>
            </a:r>
            <a:r>
              <a:rPr lang="en-IN" sz="1800" dirty="0"/>
              <a:t>(:,k) = gr;</a:t>
            </a:r>
          </a:p>
          <a:p>
            <a:pPr marL="0" indent="0">
              <a:buNone/>
            </a:pPr>
            <a:r>
              <a:rPr lang="en-IN" sz="1800" dirty="0">
                <a:latin typeface="Times New Roman" panose="02020603050405020304" pitchFamily="18" charset="0"/>
                <a:cs typeface="Times New Roman" panose="02020603050405020304" pitchFamily="18" charset="0"/>
              </a:rPr>
              <a:t>        subplot(2,2,k+1);</a:t>
            </a:r>
          </a:p>
          <a:p>
            <a:pPr marL="0" indent="0">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imshow</a:t>
            </a:r>
            <a:r>
              <a:rPr lang="en-IN" sz="1800" dirty="0">
                <a:latin typeface="Times New Roman" panose="02020603050405020304" pitchFamily="18" charset="0"/>
                <a:cs typeface="Times New Roman" panose="02020603050405020304" pitchFamily="18" charset="0"/>
              </a:rPr>
              <a:t>(ind2rgb(A(:,:,k),</a:t>
            </a:r>
            <a:r>
              <a:rPr lang="en-IN" sz="1800" dirty="0" err="1">
                <a:latin typeface="Times New Roman" panose="02020603050405020304" pitchFamily="18" charset="0"/>
                <a:cs typeface="Times New Roman" panose="02020603050405020304" pitchFamily="18" charset="0"/>
              </a:rPr>
              <a:t>cMap</a:t>
            </a:r>
            <a:r>
              <a:rPr lang="en-IN" sz="1800" dirty="0">
                <a:latin typeface="Times New Roman" panose="02020603050405020304" pitchFamily="18" charset="0"/>
                <a:cs typeface="Times New Roman" panose="02020603050405020304" pitchFamily="18" charset="0"/>
              </a:rPr>
              <a:t>));</a:t>
            </a:r>
          </a:p>
          <a:p>
            <a:pPr marL="0" indent="0">
              <a:buNone/>
            </a:pPr>
            <a:endParaRPr lang="en-IN" sz="2200" dirty="0"/>
          </a:p>
        </p:txBody>
      </p:sp>
    </p:spTree>
    <p:extLst>
      <p:ext uri="{BB962C8B-B14F-4D97-AF65-F5344CB8AC3E}">
        <p14:creationId xmlns:p14="http://schemas.microsoft.com/office/powerpoint/2010/main" val="1586434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B613C9-29C2-CB53-CC03-EADAE8736AEC}"/>
              </a:ext>
            </a:extLst>
          </p:cNvPr>
          <p:cNvSpPr txBox="1"/>
          <p:nvPr/>
        </p:nvSpPr>
        <p:spPr>
          <a:xfrm>
            <a:off x="297180" y="342900"/>
            <a:ext cx="10233660" cy="3139321"/>
          </a:xfrm>
          <a:prstGeom prst="rect">
            <a:avLst/>
          </a:prstGeom>
          <a:noFill/>
        </p:spPr>
        <p:txBody>
          <a:bodyPr wrap="square">
            <a:spAutoFit/>
          </a:bodyPr>
          <a:lstStyle/>
          <a:p>
            <a:r>
              <a:rPr lang="en-IN" dirty="0"/>
              <a:t>title(</a:t>
            </a:r>
            <a:r>
              <a:rPr lang="en-IN" dirty="0" err="1"/>
              <a:t>ColorList</a:t>
            </a:r>
            <a:r>
              <a:rPr lang="en-IN" dirty="0"/>
              <a:t>{k});</a:t>
            </a:r>
          </a:p>
          <a:p>
            <a:r>
              <a:rPr lang="en-IN" dirty="0"/>
              <a:t>        </a:t>
            </a:r>
          </a:p>
          <a:p>
            <a:r>
              <a:rPr lang="en-IN" dirty="0"/>
              <a:t>    end</a:t>
            </a:r>
          </a:p>
          <a:p>
            <a:r>
              <a:rPr lang="en-IN" dirty="0"/>
              <a:t>%%% bidirectional Empirical Mode Decomposition (BEMD) analysis</a:t>
            </a:r>
          </a:p>
          <a:p>
            <a:r>
              <a:rPr lang="en-IN" dirty="0" err="1"/>
              <a:t>normal_thr_limit</a:t>
            </a:r>
            <a:r>
              <a:rPr lang="en-IN" dirty="0"/>
              <a:t>=0.5;</a:t>
            </a:r>
          </a:p>
          <a:p>
            <a:r>
              <a:rPr lang="en-IN" dirty="0" err="1"/>
              <a:t>low_limt</a:t>
            </a:r>
            <a:r>
              <a:rPr lang="en-IN" dirty="0"/>
              <a:t>=0.002;</a:t>
            </a:r>
          </a:p>
          <a:p>
            <a:r>
              <a:rPr lang="en-IN" dirty="0" err="1"/>
              <a:t>up_limit</a:t>
            </a:r>
            <a:r>
              <a:rPr lang="en-IN" dirty="0"/>
              <a:t>=0.999;</a:t>
            </a:r>
          </a:p>
          <a:p>
            <a:r>
              <a:rPr lang="en-IN" dirty="0"/>
              <a:t>%----------------------------------------------------------------------</a:t>
            </a:r>
          </a:p>
          <a:p>
            <a:r>
              <a:rPr lang="en-IN" dirty="0" err="1"/>
              <a:t>under_image</a:t>
            </a:r>
            <a:r>
              <a:rPr lang="en-IN" dirty="0"/>
              <a:t>=X;</a:t>
            </a:r>
          </a:p>
          <a:p>
            <a:r>
              <a:rPr lang="en-IN" dirty="0"/>
              <a:t>[CONTRAST saliency chromatic]=size(X);</a:t>
            </a:r>
          </a:p>
          <a:p>
            <a:r>
              <a:rPr lang="en-IN" dirty="0"/>
              <a:t>%----------------------------------------------------------------------</a:t>
            </a:r>
          </a:p>
        </p:txBody>
      </p:sp>
    </p:spTree>
    <p:extLst>
      <p:ext uri="{BB962C8B-B14F-4D97-AF65-F5344CB8AC3E}">
        <p14:creationId xmlns:p14="http://schemas.microsoft.com/office/powerpoint/2010/main" val="213498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9AF8-0ACF-AF83-A7B9-05BE0B60601F}"/>
              </a:ext>
            </a:extLst>
          </p:cNvPr>
          <p:cNvSpPr>
            <a:spLocks noGrp="1"/>
          </p:cNvSpPr>
          <p:nvPr>
            <p:ph type="title"/>
          </p:nvPr>
        </p:nvSpPr>
        <p:spPr/>
        <p:txBody>
          <a:bodyPr>
            <a:normAutofit/>
          </a:bodyPr>
          <a:lstStyle/>
          <a:p>
            <a:r>
              <a:rPr lang="en-US" sz="3200" b="1" dirty="0">
                <a:latin typeface="+mn-lt"/>
              </a:rPr>
              <a:t>RESULTS</a:t>
            </a:r>
            <a:endParaRPr lang="en-IN" sz="3200" b="1" dirty="0">
              <a:latin typeface="+mn-lt"/>
            </a:endParaRPr>
          </a:p>
        </p:txBody>
      </p:sp>
      <p:pic>
        <p:nvPicPr>
          <p:cNvPr id="5" name="Content Placeholder 4">
            <a:extLst>
              <a:ext uri="{FF2B5EF4-FFF2-40B4-BE49-F238E27FC236}">
                <a16:creationId xmlns:a16="http://schemas.microsoft.com/office/drawing/2014/main" id="{ACFE9981-0150-CB8E-A3D5-333A7F94A0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719" y="1978880"/>
            <a:ext cx="3381847" cy="2486372"/>
          </a:xfrm>
        </p:spPr>
      </p:pic>
      <p:pic>
        <p:nvPicPr>
          <p:cNvPr id="7" name="Picture 6">
            <a:extLst>
              <a:ext uri="{FF2B5EF4-FFF2-40B4-BE49-F238E27FC236}">
                <a16:creationId xmlns:a16="http://schemas.microsoft.com/office/drawing/2014/main" id="{F64993A8-AAFE-7CCB-7E47-39C035949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642" y="1931882"/>
            <a:ext cx="3466715" cy="2533369"/>
          </a:xfrm>
          <a:prstGeom prst="rect">
            <a:avLst/>
          </a:prstGeom>
        </p:spPr>
      </p:pic>
      <p:pic>
        <p:nvPicPr>
          <p:cNvPr id="9" name="Picture 8">
            <a:extLst>
              <a:ext uri="{FF2B5EF4-FFF2-40B4-BE49-F238E27FC236}">
                <a16:creationId xmlns:a16="http://schemas.microsoft.com/office/drawing/2014/main" id="{2F42286E-9A77-251B-3332-DD86AFC8C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2433" y="1950301"/>
            <a:ext cx="3410426" cy="2543530"/>
          </a:xfrm>
          <a:prstGeom prst="rect">
            <a:avLst/>
          </a:prstGeom>
        </p:spPr>
      </p:pic>
    </p:spTree>
    <p:extLst>
      <p:ext uri="{BB962C8B-B14F-4D97-AF65-F5344CB8AC3E}">
        <p14:creationId xmlns:p14="http://schemas.microsoft.com/office/powerpoint/2010/main" val="79146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56A91-305C-B448-83B3-F15F853A6BED}"/>
              </a:ext>
            </a:extLst>
          </p:cNvPr>
          <p:cNvSpPr txBox="1"/>
          <p:nvPr/>
        </p:nvSpPr>
        <p:spPr>
          <a:xfrm>
            <a:off x="95416" y="372379"/>
            <a:ext cx="11529391" cy="6730176"/>
          </a:xfrm>
          <a:prstGeom prst="rect">
            <a:avLst/>
          </a:prstGeom>
          <a:noFill/>
        </p:spPr>
        <p:txBody>
          <a:bodyPr wrap="square">
            <a:spAutoFit/>
          </a:bodyPr>
          <a:lstStyle/>
          <a:p>
            <a:pPr marL="81280" indent="-6350" algn="l">
              <a:lnSpc>
                <a:spcPct val="107000"/>
              </a:lnSpc>
              <a:spcAft>
                <a:spcPts val="445"/>
              </a:spcAft>
            </a:pPr>
            <a:r>
              <a:rPr lang="en-IN" sz="3200" b="1" dirty="0">
                <a:solidFill>
                  <a:schemeClr val="tx1">
                    <a:lumMod val="95000"/>
                    <a:lumOff val="5000"/>
                  </a:schemeClr>
                </a:solidFill>
                <a:effectLst/>
                <a:latin typeface="Calibri" panose="020F0502020204030204" pitchFamily="34" charset="0"/>
                <a:ea typeface="Times New Roman" panose="02020603050405020304" pitchFamily="18" charset="0"/>
              </a:rPr>
              <a:t>ABSTRACT: </a:t>
            </a:r>
            <a:endParaRPr lang="en-IN" sz="3200" b="1" dirty="0">
              <a:solidFill>
                <a:schemeClr val="tx1">
                  <a:lumMod val="95000"/>
                  <a:lumOff val="5000"/>
                </a:schemeClr>
              </a:solidFill>
              <a:latin typeface="Times New Roman" panose="02020603050405020304" pitchFamily="18" charset="0"/>
              <a:ea typeface="Times New Roman" panose="02020603050405020304" pitchFamily="18" charset="0"/>
            </a:endParaRPr>
          </a:p>
          <a:p>
            <a:pPr marL="417830" indent="-342900" algn="l">
              <a:lnSpc>
                <a:spcPct val="150000"/>
              </a:lnSpc>
              <a:spcAft>
                <a:spcPts val="445"/>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Underwater Image suffers from serious color distortion and low contrast problems because of complex light propagation in the ocean. In view of computing constraints of underwater vehicles, we propose a high-efficiency deep-learning based framework based on hue preservation. </a:t>
            </a:r>
          </a:p>
          <a:p>
            <a:pPr marL="417830" indent="-342900" algn="l">
              <a:lnSpc>
                <a:spcPct val="150000"/>
              </a:lnSpc>
              <a:spcAft>
                <a:spcPts val="445"/>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The framework contains three convolutional neural networks for underwater image color restoration. At first, we use the first CNN to convert the input underwater image into the grayscale image. Next, we enhanced the grayscale underwater image by the second CNN. And then, we perform the color correction to the input underwater image by the third CNN. At last, we can obtain the color-corrected image by integrating the outputs of three CNNs based on the hue preservation. </a:t>
            </a:r>
          </a:p>
          <a:p>
            <a:pPr marL="417830" indent="-342900" algn="l">
              <a:lnSpc>
                <a:spcPct val="150000"/>
              </a:lnSpc>
              <a:spcAft>
                <a:spcPts val="445"/>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W</a:t>
            </a:r>
            <a:r>
              <a:rPr lang="en-US" sz="2000" dirty="0">
                <a:effectLst/>
                <a:latin typeface="Times New Roman" panose="02020603050405020304" pitchFamily="18" charset="0"/>
                <a:ea typeface="Times New Roman" panose="02020603050405020304" pitchFamily="18" charset="0"/>
              </a:rPr>
              <a:t>e use the unsupervised learning method CycleGAN to train the underwater CNNs. This training method may let the three CNNs of our proposed framework support each other to avoid the training overfitting and without constraint. </a:t>
            </a:r>
          </a:p>
          <a:p>
            <a:pPr algn="just">
              <a:lnSpc>
                <a:spcPct val="150000"/>
              </a:lnSpc>
              <a:spcBef>
                <a:spcPts val="2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81280" indent="-6350" algn="l">
              <a:lnSpc>
                <a:spcPct val="150000"/>
              </a:lnSpc>
              <a:spcAft>
                <a:spcPts val="40"/>
              </a:spcAft>
            </a:pPr>
            <a:endParaRPr lang="en-IN"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49153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6536-E805-83C3-3E69-75DA3EE0A190}"/>
              </a:ext>
            </a:extLst>
          </p:cNvPr>
          <p:cNvSpPr>
            <a:spLocks noGrp="1"/>
          </p:cNvSpPr>
          <p:nvPr>
            <p:ph type="title"/>
          </p:nvPr>
        </p:nvSpPr>
        <p:spPr>
          <a:xfrm>
            <a:off x="524786" y="343686"/>
            <a:ext cx="10515600" cy="1325563"/>
          </a:xfrm>
        </p:spPr>
        <p:txBody>
          <a:bodyPr>
            <a:normAutofit/>
          </a:bodyPr>
          <a:lstStyle/>
          <a:p>
            <a:r>
              <a:rPr lang="en-US" sz="3200" b="1" dirty="0">
                <a:latin typeface="+mn-lt"/>
              </a:rPr>
              <a:t>SCREENSHOTS</a:t>
            </a:r>
            <a:endParaRPr lang="en-IN" sz="3200" b="1" dirty="0">
              <a:latin typeface="+mn-lt"/>
            </a:endParaRPr>
          </a:p>
        </p:txBody>
      </p:sp>
      <p:pic>
        <p:nvPicPr>
          <p:cNvPr id="4" name="Content Placeholder 3">
            <a:extLst>
              <a:ext uri="{FF2B5EF4-FFF2-40B4-BE49-F238E27FC236}">
                <a16:creationId xmlns:a16="http://schemas.microsoft.com/office/drawing/2014/main" id="{C9F3CBD6-CB3A-F2B6-70BB-E2647F2A01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786" y="1690688"/>
            <a:ext cx="5160397" cy="4368205"/>
          </a:xfrm>
          <a:prstGeom prst="rect">
            <a:avLst/>
          </a:prstGeom>
          <a:noFill/>
          <a:ln>
            <a:noFill/>
          </a:ln>
        </p:spPr>
      </p:pic>
      <p:pic>
        <p:nvPicPr>
          <p:cNvPr id="7" name="Picture 6">
            <a:extLst>
              <a:ext uri="{FF2B5EF4-FFF2-40B4-BE49-F238E27FC236}">
                <a16:creationId xmlns:a16="http://schemas.microsoft.com/office/drawing/2014/main" id="{14B69B1E-7C1F-5424-E82D-59F8329858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8218" y="1669249"/>
            <a:ext cx="5380990" cy="4368205"/>
          </a:xfrm>
          <a:prstGeom prst="rect">
            <a:avLst/>
          </a:prstGeom>
          <a:noFill/>
          <a:ln>
            <a:noFill/>
          </a:ln>
        </p:spPr>
      </p:pic>
    </p:spTree>
    <p:extLst>
      <p:ext uri="{BB962C8B-B14F-4D97-AF65-F5344CB8AC3E}">
        <p14:creationId xmlns:p14="http://schemas.microsoft.com/office/powerpoint/2010/main" val="11324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49111D-1CAE-A4F3-18A6-8D151038AB6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3224" y="738188"/>
            <a:ext cx="5053013" cy="2690812"/>
          </a:xfrm>
          <a:prstGeom prst="rect">
            <a:avLst/>
          </a:prstGeom>
          <a:noFill/>
          <a:ln>
            <a:noFill/>
          </a:ln>
        </p:spPr>
      </p:pic>
      <p:pic>
        <p:nvPicPr>
          <p:cNvPr id="5" name="Picture 4">
            <a:extLst>
              <a:ext uri="{FF2B5EF4-FFF2-40B4-BE49-F238E27FC236}">
                <a16:creationId xmlns:a16="http://schemas.microsoft.com/office/drawing/2014/main" id="{DE772B11-691B-6DC9-3633-505C32F72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3154" y="687130"/>
            <a:ext cx="4942245" cy="2741870"/>
          </a:xfrm>
          <a:prstGeom prst="rect">
            <a:avLst/>
          </a:prstGeom>
          <a:noFill/>
          <a:ln>
            <a:noFill/>
          </a:ln>
        </p:spPr>
      </p:pic>
      <p:pic>
        <p:nvPicPr>
          <p:cNvPr id="6" name="Picture 5">
            <a:extLst>
              <a:ext uri="{FF2B5EF4-FFF2-40B4-BE49-F238E27FC236}">
                <a16:creationId xmlns:a16="http://schemas.microsoft.com/office/drawing/2014/main" id="{78995FBF-386C-6009-9184-2110AB1475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9821" y="3753127"/>
            <a:ext cx="5525135" cy="2849949"/>
          </a:xfrm>
          <a:prstGeom prst="rect">
            <a:avLst/>
          </a:prstGeom>
          <a:noFill/>
          <a:ln>
            <a:noFill/>
          </a:ln>
        </p:spPr>
      </p:pic>
    </p:spTree>
    <p:extLst>
      <p:ext uri="{BB962C8B-B14F-4D97-AF65-F5344CB8AC3E}">
        <p14:creationId xmlns:p14="http://schemas.microsoft.com/office/powerpoint/2010/main" val="1461831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819B94-BC7E-0238-ECB9-01720E47C991}"/>
              </a:ext>
            </a:extLst>
          </p:cNvPr>
          <p:cNvSpPr txBox="1"/>
          <p:nvPr/>
        </p:nvSpPr>
        <p:spPr>
          <a:xfrm>
            <a:off x="333955" y="363974"/>
            <a:ext cx="6263639" cy="584775"/>
          </a:xfrm>
          <a:prstGeom prst="rect">
            <a:avLst/>
          </a:prstGeom>
          <a:noFill/>
        </p:spPr>
        <p:txBody>
          <a:bodyPr wrap="square">
            <a:spAutoFit/>
          </a:bodyPr>
          <a:lstStyle/>
          <a:p>
            <a:r>
              <a:rPr lang="en-IN" sz="3200" b="1" dirty="0">
                <a:solidFill>
                  <a:srgbClr val="000000"/>
                </a:solidFill>
                <a:effectLst/>
                <a:latin typeface="Calibri" panose="020F0502020204030204" pitchFamily="34" charset="0"/>
                <a:ea typeface="Times New Roman" panose="02020603050405020304" pitchFamily="18" charset="0"/>
              </a:rPr>
              <a:t>CONCLUSION: </a:t>
            </a:r>
            <a:endParaRPr lang="en-IN" sz="3200" b="1" dirty="0"/>
          </a:p>
        </p:txBody>
      </p:sp>
      <p:sp>
        <p:nvSpPr>
          <p:cNvPr id="5" name="TextBox 4">
            <a:extLst>
              <a:ext uri="{FF2B5EF4-FFF2-40B4-BE49-F238E27FC236}">
                <a16:creationId xmlns:a16="http://schemas.microsoft.com/office/drawing/2014/main" id="{8F059EB2-CB0A-8990-9BC5-04BA43461867}"/>
              </a:ext>
            </a:extLst>
          </p:cNvPr>
          <p:cNvSpPr txBox="1"/>
          <p:nvPr/>
        </p:nvSpPr>
        <p:spPr>
          <a:xfrm>
            <a:off x="190831" y="1146861"/>
            <a:ext cx="11433976" cy="3350276"/>
          </a:xfrm>
          <a:prstGeom prst="rect">
            <a:avLst/>
          </a:prstGeom>
          <a:noFill/>
        </p:spPr>
        <p:txBody>
          <a:bodyPr wrap="square">
            <a:spAutoFit/>
          </a:bodyPr>
          <a:lstStyle/>
          <a:p>
            <a:pPr marL="81280" indent="-6350" algn="just">
              <a:lnSpc>
                <a:spcPct val="150000"/>
              </a:lnSpc>
              <a:spcAft>
                <a:spcPts val="875"/>
              </a:spcAft>
            </a:pPr>
            <a:r>
              <a:rPr lang="en-IN" sz="1800" dirty="0">
                <a:solidFill>
                  <a:srgbClr val="000000"/>
                </a:solidFill>
                <a:effectLst/>
                <a:latin typeface="Calibri" panose="020F0502020204030204" pitchFamily="34"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 this paper, we propose a CNN framework for underwater image color restoration. Our method converts an input underwater image to the grayscale image by using CNN to estimate the grayscale coefficients. We also use CNN to restore the color of the input underwater image. To remove the noise in underwater environment and reserve the detail that may affect by CNN, we propose a grayscale detail enhancement CNN. At last, we integrate all works by the hue preservation enhancement. Our experimental results show that the proposed method achieve better underwater image restoration performance than other methods.</a:t>
            </a:r>
            <a:endParaRPr lang="en-IN" sz="2000" dirty="0">
              <a:effectLst/>
              <a:latin typeface="Times New Roman" panose="02020603050405020304" pitchFamily="18" charset="0"/>
              <a:ea typeface="Times New Roman" panose="02020603050405020304" pitchFamily="18" charset="0"/>
            </a:endParaRPr>
          </a:p>
          <a:p>
            <a:pPr marL="81280" indent="-6350" algn="just">
              <a:lnSpc>
                <a:spcPct val="150000"/>
              </a:lnSpc>
              <a:spcAft>
                <a:spcPts val="875"/>
              </a:spcAft>
            </a:pPr>
            <a:endParaRPr lang="en-IN" dirty="0"/>
          </a:p>
        </p:txBody>
      </p:sp>
    </p:spTree>
    <p:extLst>
      <p:ext uri="{BB962C8B-B14F-4D97-AF65-F5344CB8AC3E}">
        <p14:creationId xmlns:p14="http://schemas.microsoft.com/office/powerpoint/2010/main" val="321502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FB40-2731-D7AA-F669-074CE46F7BF8}"/>
              </a:ext>
            </a:extLst>
          </p:cNvPr>
          <p:cNvSpPr>
            <a:spLocks noGrp="1"/>
          </p:cNvSpPr>
          <p:nvPr>
            <p:ph type="title"/>
          </p:nvPr>
        </p:nvSpPr>
        <p:spPr/>
        <p:txBody>
          <a:bodyPr>
            <a:normAutofit/>
          </a:bodyPr>
          <a:lstStyle/>
          <a:p>
            <a:r>
              <a:rPr lang="en-IN" sz="3200" b="1" dirty="0">
                <a:solidFill>
                  <a:schemeClr val="tx1"/>
                </a:solidFill>
                <a:latin typeface="Calibri" panose="020F0502020204030204" pitchFamily="34" charset="0"/>
                <a:cs typeface="Calibri" panose="020F0502020204030204" pitchFamily="34" charset="0"/>
              </a:rPr>
              <a:t>FUTURE ENHANCEMENT</a:t>
            </a:r>
            <a:endParaRPr lang="en-IN" sz="3200" dirty="0"/>
          </a:p>
        </p:txBody>
      </p:sp>
      <p:sp>
        <p:nvSpPr>
          <p:cNvPr id="3" name="Content Placeholder 2">
            <a:extLst>
              <a:ext uri="{FF2B5EF4-FFF2-40B4-BE49-F238E27FC236}">
                <a16:creationId xmlns:a16="http://schemas.microsoft.com/office/drawing/2014/main" id="{7494F153-C1BD-3AAD-5DF7-1373533DADCB}"/>
              </a:ext>
            </a:extLst>
          </p:cNvPr>
          <p:cNvSpPr>
            <a:spLocks noGrp="1"/>
          </p:cNvSpPr>
          <p:nvPr>
            <p:ph idx="1"/>
          </p:nvPr>
        </p:nvSpPr>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The potential idea behind the idea of the project is the additional feature,  we aim to leverage the pre-trained convolutional neural networks on large image data for the appearance learning instead of training our convolutional appearance module from scratch. This would not only accelerate the training speed but also allows employing quite deeper architectures and abundant existing image data to improve the performance of the appearance learning.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95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8F01-0E5E-4668-EF95-45B20A87C39C}"/>
              </a:ext>
            </a:extLst>
          </p:cNvPr>
          <p:cNvSpPr>
            <a:spLocks noGrp="1"/>
          </p:cNvSpPr>
          <p:nvPr>
            <p:ph type="title"/>
          </p:nvPr>
        </p:nvSpPr>
        <p:spPr/>
        <p:txBody>
          <a:bodyPr>
            <a:normAutofit/>
          </a:bodyPr>
          <a:lstStyle/>
          <a:p>
            <a:r>
              <a:rPr lang="en-US" sz="3200" b="1" dirty="0">
                <a:latin typeface="+mn-lt"/>
              </a:rPr>
              <a:t>REFERENCES</a:t>
            </a:r>
            <a:endParaRPr lang="en-IN" sz="3200" b="1" dirty="0">
              <a:latin typeface="+mn-lt"/>
            </a:endParaRPr>
          </a:p>
        </p:txBody>
      </p:sp>
      <p:sp>
        <p:nvSpPr>
          <p:cNvPr id="3" name="Content Placeholder 2">
            <a:extLst>
              <a:ext uri="{FF2B5EF4-FFF2-40B4-BE49-F238E27FC236}">
                <a16:creationId xmlns:a16="http://schemas.microsoft.com/office/drawing/2014/main" id="{01E8C04D-DBCF-3926-184D-9E8C2ED13D87}"/>
              </a:ext>
            </a:extLst>
          </p:cNvPr>
          <p:cNvSpPr>
            <a:spLocks noGrp="1"/>
          </p:cNvSpPr>
          <p:nvPr>
            <p:ph idx="1"/>
          </p:nvPr>
        </p:nvSpPr>
        <p:spPr/>
        <p:txBody>
          <a:bodyPr>
            <a:normAutofit fontScale="62500" lnSpcReduction="20000"/>
          </a:bodyPr>
          <a:lstStyle/>
          <a:p>
            <a:r>
              <a:rPr lang="en-IN" dirty="0">
                <a:latin typeface="Times New Roman" panose="02020603050405020304" pitchFamily="18" charset="0"/>
                <a:cs typeface="Times New Roman" panose="02020603050405020304" pitchFamily="18" charset="0"/>
              </a:rPr>
              <a:t> </a:t>
            </a:r>
            <a:r>
              <a:rPr lang="en-IN" sz="3100" dirty="0">
                <a:latin typeface="Times New Roman" panose="02020603050405020304" pitchFamily="18" charset="0"/>
                <a:cs typeface="Times New Roman" panose="02020603050405020304" pitchFamily="18" charset="0"/>
              </a:rPr>
              <a:t>C. Li, J. Quo, Y. Pang, S. Chen &amp; J. Wang, “Single underwater image restoration by </a:t>
            </a:r>
          </a:p>
          <a:p>
            <a:pPr marL="0" indent="0">
              <a:buNone/>
            </a:pPr>
            <a:r>
              <a:rPr lang="en-IN" sz="3100" dirty="0">
                <a:latin typeface="Times New Roman" panose="02020603050405020304" pitchFamily="18" charset="0"/>
                <a:cs typeface="Times New Roman" panose="02020603050405020304" pitchFamily="18" charset="0"/>
              </a:rPr>
              <a:t>     blue-green channels dehazing and red channel correction,” In 2016 IEEE International </a:t>
            </a:r>
          </a:p>
          <a:p>
            <a:pPr marL="0" indent="0">
              <a:buNone/>
            </a:pPr>
            <a:r>
              <a:rPr lang="en-IN" sz="3100" dirty="0">
                <a:latin typeface="Times New Roman" panose="02020603050405020304" pitchFamily="18" charset="0"/>
                <a:cs typeface="Times New Roman" panose="02020603050405020304" pitchFamily="18" charset="0"/>
              </a:rPr>
              <a:t>     Conference on Acoustics, Speech and Signal Processing (ICASSP), pp. 1731-1735, 2016. </a:t>
            </a:r>
          </a:p>
          <a:p>
            <a:endParaRPr lang="en-IN" sz="3100" dirty="0">
              <a:latin typeface="Times New Roman" panose="02020603050405020304" pitchFamily="18" charset="0"/>
              <a:cs typeface="Times New Roman" panose="02020603050405020304" pitchFamily="18" charset="0"/>
            </a:endParaRPr>
          </a:p>
          <a:p>
            <a:r>
              <a:rPr lang="en-IN" sz="3100" dirty="0">
                <a:latin typeface="Times New Roman" panose="02020603050405020304" pitchFamily="18" charset="0"/>
                <a:cs typeface="Times New Roman" panose="02020603050405020304" pitchFamily="18" charset="0"/>
              </a:rPr>
              <a:t> D. Berman, T. </a:t>
            </a:r>
            <a:r>
              <a:rPr lang="en-IN" sz="3100" dirty="0" err="1">
                <a:latin typeface="Times New Roman" panose="02020603050405020304" pitchFamily="18" charset="0"/>
                <a:cs typeface="Times New Roman" panose="02020603050405020304" pitchFamily="18" charset="0"/>
              </a:rPr>
              <a:t>Treibitz</a:t>
            </a:r>
            <a:r>
              <a:rPr lang="en-IN" sz="3100" dirty="0">
                <a:latin typeface="Times New Roman" panose="02020603050405020304" pitchFamily="18" charset="0"/>
                <a:cs typeface="Times New Roman" panose="02020603050405020304" pitchFamily="18" charset="0"/>
              </a:rPr>
              <a:t> &amp; S. </a:t>
            </a:r>
            <a:r>
              <a:rPr lang="en-IN" sz="3100" dirty="0" err="1">
                <a:latin typeface="Times New Roman" panose="02020603050405020304" pitchFamily="18" charset="0"/>
                <a:cs typeface="Times New Roman" panose="02020603050405020304" pitchFamily="18" charset="0"/>
              </a:rPr>
              <a:t>Avidan</a:t>
            </a:r>
            <a:r>
              <a:rPr lang="en-IN" sz="3100" dirty="0">
                <a:latin typeface="Times New Roman" panose="02020603050405020304" pitchFamily="18" charset="0"/>
                <a:cs typeface="Times New Roman" panose="02020603050405020304" pitchFamily="18" charset="0"/>
              </a:rPr>
              <a:t>, “Diving into </a:t>
            </a:r>
            <a:r>
              <a:rPr lang="en-IN" sz="3100" dirty="0" err="1">
                <a:latin typeface="Times New Roman" panose="02020603050405020304" pitchFamily="18" charset="0"/>
                <a:cs typeface="Times New Roman" panose="02020603050405020304" pitchFamily="18" charset="0"/>
              </a:rPr>
              <a:t>hazelines</a:t>
            </a:r>
            <a:r>
              <a:rPr lang="en-IN" sz="3100" dirty="0">
                <a:latin typeface="Times New Roman" panose="02020603050405020304" pitchFamily="18" charset="0"/>
                <a:cs typeface="Times New Roman" panose="02020603050405020304" pitchFamily="18" charset="0"/>
              </a:rPr>
              <a:t>: </a:t>
            </a:r>
            <a:r>
              <a:rPr lang="en-IN" sz="3100" dirty="0" err="1">
                <a:latin typeface="Times New Roman" panose="02020603050405020304" pitchFamily="18" charset="0"/>
                <a:cs typeface="Times New Roman" panose="02020603050405020304" pitchFamily="18" charset="0"/>
              </a:rPr>
              <a:t>Color</a:t>
            </a:r>
            <a:r>
              <a:rPr lang="en-IN" sz="3100" dirty="0">
                <a:latin typeface="Times New Roman" panose="02020603050405020304" pitchFamily="18" charset="0"/>
                <a:cs typeface="Times New Roman" panose="02020603050405020304" pitchFamily="18" charset="0"/>
              </a:rPr>
              <a:t> restoration of</a:t>
            </a:r>
          </a:p>
          <a:p>
            <a:pPr marL="0" indent="0">
              <a:buNone/>
            </a:pPr>
            <a:r>
              <a:rPr lang="en-IN" sz="3100" dirty="0">
                <a:latin typeface="Times New Roman" panose="02020603050405020304" pitchFamily="18" charset="0"/>
                <a:cs typeface="Times New Roman" panose="02020603050405020304" pitchFamily="18" charset="0"/>
              </a:rPr>
              <a:t>    underwater images,” In Proc. British Machine Vision Conference (BMVC), vol. 1, no. 2, </a:t>
            </a:r>
          </a:p>
          <a:p>
            <a:pPr marL="0" indent="0">
              <a:buNone/>
            </a:pPr>
            <a:r>
              <a:rPr lang="en-IN" sz="3100" dirty="0">
                <a:latin typeface="Times New Roman" panose="02020603050405020304" pitchFamily="18" charset="0"/>
                <a:cs typeface="Times New Roman" panose="02020603050405020304" pitchFamily="18" charset="0"/>
              </a:rPr>
              <a:t>    2017.</a:t>
            </a:r>
          </a:p>
          <a:p>
            <a:endParaRPr lang="en-IN" sz="3100" dirty="0">
              <a:latin typeface="Times New Roman" panose="02020603050405020304" pitchFamily="18" charset="0"/>
              <a:cs typeface="Times New Roman" panose="02020603050405020304" pitchFamily="18" charset="0"/>
            </a:endParaRPr>
          </a:p>
          <a:p>
            <a:r>
              <a:rPr lang="en-IN" sz="3100" dirty="0">
                <a:latin typeface="Times New Roman" panose="02020603050405020304" pitchFamily="18" charset="0"/>
                <a:cs typeface="Times New Roman" panose="02020603050405020304" pitchFamily="18" charset="0"/>
              </a:rPr>
              <a:t>J. Li, K. A. Skinner, R. M. Eustice &amp; M. Johnson-Roberson, “</a:t>
            </a:r>
            <a:r>
              <a:rPr lang="en-IN" sz="3100" dirty="0" err="1">
                <a:latin typeface="Times New Roman" panose="02020603050405020304" pitchFamily="18" charset="0"/>
                <a:cs typeface="Times New Roman" panose="02020603050405020304" pitchFamily="18" charset="0"/>
              </a:rPr>
              <a:t>WaterGAN</a:t>
            </a:r>
            <a:r>
              <a:rPr lang="en-IN" sz="3100" dirty="0">
                <a:latin typeface="Times New Roman" panose="02020603050405020304" pitchFamily="18" charset="0"/>
                <a:cs typeface="Times New Roman" panose="02020603050405020304" pitchFamily="18" charset="0"/>
              </a:rPr>
              <a:t>: </a:t>
            </a:r>
          </a:p>
          <a:p>
            <a:pPr marL="0" indent="0">
              <a:buNone/>
            </a:pPr>
            <a:r>
              <a:rPr lang="en-IN" sz="3100" dirty="0">
                <a:latin typeface="Times New Roman" panose="02020603050405020304" pitchFamily="18" charset="0"/>
                <a:cs typeface="Times New Roman" panose="02020603050405020304" pitchFamily="18" charset="0"/>
              </a:rPr>
              <a:t>   Unsupervised generative network to enable real-time </a:t>
            </a:r>
            <a:r>
              <a:rPr lang="en-IN" sz="3100" dirty="0" err="1">
                <a:latin typeface="Times New Roman" panose="02020603050405020304" pitchFamily="18" charset="0"/>
                <a:cs typeface="Times New Roman" panose="02020603050405020304" pitchFamily="18" charset="0"/>
              </a:rPr>
              <a:t>color</a:t>
            </a:r>
            <a:r>
              <a:rPr lang="en-IN" sz="3100" dirty="0">
                <a:latin typeface="Times New Roman" panose="02020603050405020304" pitchFamily="18" charset="0"/>
                <a:cs typeface="Times New Roman" panose="02020603050405020304" pitchFamily="18" charset="0"/>
              </a:rPr>
              <a:t> correction of monocular </a:t>
            </a:r>
          </a:p>
          <a:p>
            <a:pPr marL="0" indent="0">
              <a:buNone/>
            </a:pPr>
            <a:r>
              <a:rPr lang="en-IN" sz="3100" dirty="0">
                <a:latin typeface="Times New Roman" panose="02020603050405020304" pitchFamily="18" charset="0"/>
                <a:cs typeface="Times New Roman" panose="02020603050405020304" pitchFamily="18" charset="0"/>
              </a:rPr>
              <a:t>   underwater images,” IEEE Robotics and Automation Letters, vol. 3, no. 1, pp. 387-394,</a:t>
            </a:r>
          </a:p>
          <a:p>
            <a:pPr marL="0" indent="0">
              <a:buNone/>
            </a:pPr>
            <a:r>
              <a:rPr lang="en-IN" sz="3100" dirty="0">
                <a:latin typeface="Times New Roman" panose="02020603050405020304" pitchFamily="18" charset="0"/>
                <a:cs typeface="Times New Roman" panose="02020603050405020304" pitchFamily="18" charset="0"/>
              </a:rPr>
              <a:t>   2018. </a:t>
            </a:r>
          </a:p>
          <a:p>
            <a:endParaRPr lang="en-IN" dirty="0"/>
          </a:p>
        </p:txBody>
      </p:sp>
    </p:spTree>
    <p:extLst>
      <p:ext uri="{BB962C8B-B14F-4D97-AF65-F5344CB8AC3E}">
        <p14:creationId xmlns:p14="http://schemas.microsoft.com/office/powerpoint/2010/main" val="1775826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A724-B705-FA20-B372-22C293E4841B}"/>
              </a:ext>
            </a:extLst>
          </p:cNvPr>
          <p:cNvSpPr>
            <a:spLocks noGrp="1"/>
          </p:cNvSpPr>
          <p:nvPr>
            <p:ph type="title"/>
          </p:nvPr>
        </p:nvSpPr>
        <p:spPr/>
        <p:txBody>
          <a:bodyPr>
            <a:normAutofit/>
          </a:bodyPr>
          <a:lstStyle/>
          <a:p>
            <a:r>
              <a:rPr lang="en-IN" sz="3200" b="1" dirty="0">
                <a:latin typeface="+mn-lt"/>
              </a:rPr>
              <a:t>GITHUB LINK</a:t>
            </a:r>
          </a:p>
        </p:txBody>
      </p:sp>
      <p:sp>
        <p:nvSpPr>
          <p:cNvPr id="3" name="Content Placeholder 2">
            <a:extLst>
              <a:ext uri="{FF2B5EF4-FFF2-40B4-BE49-F238E27FC236}">
                <a16:creationId xmlns:a16="http://schemas.microsoft.com/office/drawing/2014/main" id="{A11DFE01-BB26-DD22-C963-C075AA0B021B}"/>
              </a:ext>
            </a:extLst>
          </p:cNvPr>
          <p:cNvSpPr>
            <a:spLocks noGrp="1"/>
          </p:cNvSpPr>
          <p:nvPr>
            <p:ph idx="1"/>
          </p:nvPr>
        </p:nvSpPr>
        <p:spPr/>
        <p:txBody>
          <a:bodyPr>
            <a:normAutofit/>
          </a:bodyPr>
          <a:lstStyle/>
          <a:p>
            <a:r>
              <a:rPr lang="en-IN" sz="2200" dirty="0">
                <a:latin typeface="Times New Roman" panose="02020603050405020304" pitchFamily="18" charset="0"/>
                <a:cs typeface="Times New Roman" panose="02020603050405020304" pitchFamily="18" charset="0"/>
              </a:rPr>
              <a:t>https://github.com/Stephennani</a:t>
            </a:r>
            <a:r>
              <a:rPr lang="en-IN" sz="2200">
                <a:latin typeface="Times New Roman" panose="02020603050405020304" pitchFamily="18" charset="0"/>
                <a:cs typeface="Times New Roman" panose="02020603050405020304" pitchFamily="18" charset="0"/>
              </a:rPr>
              <a:t>/Under-water-image-color-correction-and-contrast-enhancement-based-in-hue-preservation.git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09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81D3-44FC-518C-CB2D-A8819215A4A8}"/>
              </a:ext>
            </a:extLst>
          </p:cNvPr>
          <p:cNvSpPr>
            <a:spLocks noGrp="1"/>
          </p:cNvSpPr>
          <p:nvPr>
            <p:ph type="title"/>
          </p:nvPr>
        </p:nvSpPr>
        <p:spPr>
          <a:xfrm>
            <a:off x="525780" y="205740"/>
            <a:ext cx="9113520" cy="732155"/>
          </a:xfrm>
        </p:spPr>
        <p:txBody>
          <a:bodyPr>
            <a:normAutofit/>
          </a:bodyPr>
          <a:lstStyle/>
          <a:p>
            <a:r>
              <a:rPr lang="en-IN" sz="3200" b="1" dirty="0">
                <a:latin typeface="+mn-lt"/>
              </a:rPr>
              <a:t>PAPER PUBLICATION</a:t>
            </a:r>
          </a:p>
        </p:txBody>
      </p:sp>
      <p:pic>
        <p:nvPicPr>
          <p:cNvPr id="18" name="Content Placeholder 17">
            <a:extLst>
              <a:ext uri="{FF2B5EF4-FFF2-40B4-BE49-F238E27FC236}">
                <a16:creationId xmlns:a16="http://schemas.microsoft.com/office/drawing/2014/main" id="{7878FE83-1D48-5AD2-62E0-86E97D2994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8560" y="845820"/>
            <a:ext cx="4091939" cy="5676900"/>
          </a:xfrm>
        </p:spPr>
      </p:pic>
    </p:spTree>
    <p:extLst>
      <p:ext uri="{BB962C8B-B14F-4D97-AF65-F5344CB8AC3E}">
        <p14:creationId xmlns:p14="http://schemas.microsoft.com/office/powerpoint/2010/main" val="419839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2CAB10-717D-05AF-FCAC-7568C909B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969" y="685800"/>
            <a:ext cx="4126871" cy="5829300"/>
          </a:xfrm>
          <a:prstGeom prst="rect">
            <a:avLst/>
          </a:prstGeom>
        </p:spPr>
      </p:pic>
    </p:spTree>
    <p:extLst>
      <p:ext uri="{BB962C8B-B14F-4D97-AF65-F5344CB8AC3E}">
        <p14:creationId xmlns:p14="http://schemas.microsoft.com/office/powerpoint/2010/main" val="191267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2BF4F-94AC-2E94-E670-A21F9E0A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401" y="396240"/>
            <a:ext cx="4393203" cy="6233160"/>
          </a:xfrm>
          <a:prstGeom prst="rect">
            <a:avLst/>
          </a:prstGeom>
        </p:spPr>
      </p:pic>
    </p:spTree>
    <p:extLst>
      <p:ext uri="{BB962C8B-B14F-4D97-AF65-F5344CB8AC3E}">
        <p14:creationId xmlns:p14="http://schemas.microsoft.com/office/powerpoint/2010/main" val="2805361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ADDF6-E495-1D7A-3010-DBC8CD458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990" y="373381"/>
            <a:ext cx="4493776" cy="6309360"/>
          </a:xfrm>
          <a:prstGeom prst="rect">
            <a:avLst/>
          </a:prstGeom>
        </p:spPr>
      </p:pic>
    </p:spTree>
    <p:extLst>
      <p:ext uri="{BB962C8B-B14F-4D97-AF65-F5344CB8AC3E}">
        <p14:creationId xmlns:p14="http://schemas.microsoft.com/office/powerpoint/2010/main" val="47288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D24AF6-2A1A-1F75-5694-C6081140DAE1}"/>
              </a:ext>
            </a:extLst>
          </p:cNvPr>
          <p:cNvSpPr txBox="1"/>
          <p:nvPr/>
        </p:nvSpPr>
        <p:spPr>
          <a:xfrm>
            <a:off x="415455" y="989754"/>
            <a:ext cx="6422665" cy="593304"/>
          </a:xfrm>
          <a:prstGeom prst="rect">
            <a:avLst/>
          </a:prstGeom>
          <a:noFill/>
        </p:spPr>
        <p:txBody>
          <a:bodyPr wrap="square">
            <a:spAutoFit/>
          </a:bodyPr>
          <a:lstStyle/>
          <a:p>
            <a:pPr marL="81280" indent="-6350" algn="l">
              <a:lnSpc>
                <a:spcPct val="107000"/>
              </a:lnSpc>
              <a:spcAft>
                <a:spcPts val="445"/>
              </a:spcAft>
            </a:pPr>
            <a:r>
              <a:rPr lang="en-IN" sz="3200" b="1" dirty="0">
                <a:solidFill>
                  <a:schemeClr val="tx1">
                    <a:lumMod val="95000"/>
                    <a:lumOff val="5000"/>
                  </a:schemeClr>
                </a:solidFill>
                <a:effectLst/>
                <a:latin typeface="Calibri" panose="020F0502020204030204" pitchFamily="34" charset="0"/>
                <a:ea typeface="Times New Roman" panose="02020603050405020304" pitchFamily="18" charset="0"/>
              </a:rPr>
              <a:t>EXISTING SYSTEM: </a:t>
            </a:r>
            <a:endParaRPr lang="en-IN" sz="3200" b="1" dirty="0">
              <a:solidFill>
                <a:schemeClr val="tx1">
                  <a:lumMod val="95000"/>
                  <a:lumOff val="5000"/>
                </a:schemeClr>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E7F5EFE2-C2BA-EF17-B1DD-C76953883B2D}"/>
              </a:ext>
            </a:extLst>
          </p:cNvPr>
          <p:cNvSpPr txBox="1"/>
          <p:nvPr/>
        </p:nvSpPr>
        <p:spPr>
          <a:xfrm>
            <a:off x="500932" y="1837521"/>
            <a:ext cx="9986839" cy="3689728"/>
          </a:xfrm>
          <a:prstGeom prst="rect">
            <a:avLst/>
          </a:prstGeom>
          <a:noFill/>
        </p:spPr>
        <p:txBody>
          <a:bodyPr wrap="square">
            <a:spAutoFit/>
          </a:bodyPr>
          <a:lstStyle/>
          <a:p>
            <a:pPr marL="342900" marR="179705" indent="-342900" algn="just">
              <a:lnSpc>
                <a:spcPct val="150000"/>
              </a:lnSpc>
              <a:spcBef>
                <a:spcPts val="25"/>
              </a:spcBef>
              <a:spcAft>
                <a:spcPts val="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Underwater optical imaging systems mainly include an optical camera, or adopt techniques such as polarization, stereo/panoramic, and spectral imaging. However, each of techniques other than optical cameras has its limitations, such as a narrow field of view, limited depth, complex and professional operation, etc.</a:t>
            </a:r>
            <a:endParaRPr lang="en-IN" sz="2000" dirty="0">
              <a:effectLst/>
              <a:latin typeface="Times New Roman" panose="02020603050405020304" pitchFamily="18" charset="0"/>
              <a:ea typeface="Times New Roman" panose="02020603050405020304" pitchFamily="18" charset="0"/>
            </a:endParaRPr>
          </a:p>
          <a:p>
            <a:pPr marL="342900" marR="179705" indent="-342900"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There are several techniques which are used very frequently for processing the image to improve the visual quality. Some of them are Contrast Stretching and Adaptive Histogram Equalization. </a:t>
            </a:r>
            <a:endParaRPr lang="en-IN" sz="2000" dirty="0">
              <a:solidFill>
                <a:srgbClr val="000000"/>
              </a:solidFill>
              <a:effectLst/>
              <a:latin typeface="Times New Roman" panose="02020603050405020304" pitchFamily="18" charset="0"/>
              <a:ea typeface="Calibri" panose="020F0502020204030204" pitchFamily="34" charset="0"/>
            </a:endParaRPr>
          </a:p>
          <a:p>
            <a:pPr marL="81280" indent="457200" algn="just">
              <a:lnSpc>
                <a:spcPct val="150000"/>
              </a:lnSpc>
              <a:spcAft>
                <a:spcPts val="5"/>
              </a:spcAft>
            </a:pPr>
            <a:endParaRPr lang="en-IN"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010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76F88-D1CE-D19C-0347-87FD5EB43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927" y="365760"/>
            <a:ext cx="4381994" cy="6248400"/>
          </a:xfrm>
          <a:prstGeom prst="rect">
            <a:avLst/>
          </a:prstGeom>
        </p:spPr>
      </p:pic>
    </p:spTree>
    <p:extLst>
      <p:ext uri="{BB962C8B-B14F-4D97-AF65-F5344CB8AC3E}">
        <p14:creationId xmlns:p14="http://schemas.microsoft.com/office/powerpoint/2010/main" val="252203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3A47A-60A0-A458-8954-416509A1D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9340" y="342900"/>
            <a:ext cx="4466531" cy="6294120"/>
          </a:xfrm>
          <a:prstGeom prst="rect">
            <a:avLst/>
          </a:prstGeom>
        </p:spPr>
      </p:pic>
    </p:spTree>
    <p:extLst>
      <p:ext uri="{BB962C8B-B14F-4D97-AF65-F5344CB8AC3E}">
        <p14:creationId xmlns:p14="http://schemas.microsoft.com/office/powerpoint/2010/main" val="5523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95300-EF5D-D35C-A34F-46FCA16C7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370" y="518160"/>
            <a:ext cx="4304674" cy="6088380"/>
          </a:xfrm>
          <a:prstGeom prst="rect">
            <a:avLst/>
          </a:prstGeom>
        </p:spPr>
      </p:pic>
    </p:spTree>
    <p:extLst>
      <p:ext uri="{BB962C8B-B14F-4D97-AF65-F5344CB8AC3E}">
        <p14:creationId xmlns:p14="http://schemas.microsoft.com/office/powerpoint/2010/main" val="402749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74C46-48C1-D480-C552-C6202024E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366" y="335281"/>
            <a:ext cx="4511554" cy="6347460"/>
          </a:xfrm>
          <a:prstGeom prst="rect">
            <a:avLst/>
          </a:prstGeom>
        </p:spPr>
      </p:pic>
    </p:spTree>
    <p:extLst>
      <p:ext uri="{BB962C8B-B14F-4D97-AF65-F5344CB8AC3E}">
        <p14:creationId xmlns:p14="http://schemas.microsoft.com/office/powerpoint/2010/main" val="2243666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FE077-2B19-966A-678A-2A7CAE739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365" y="403860"/>
            <a:ext cx="4452938" cy="6286500"/>
          </a:xfrm>
          <a:prstGeom prst="rect">
            <a:avLst/>
          </a:prstGeom>
        </p:spPr>
      </p:pic>
    </p:spTree>
    <p:extLst>
      <p:ext uri="{BB962C8B-B14F-4D97-AF65-F5344CB8AC3E}">
        <p14:creationId xmlns:p14="http://schemas.microsoft.com/office/powerpoint/2010/main" val="2649247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E9557-BA8E-6DA8-2658-EC8FE2CE4F19}"/>
              </a:ext>
            </a:extLst>
          </p:cNvPr>
          <p:cNvSpPr>
            <a:spLocks noGrp="1"/>
          </p:cNvSpPr>
          <p:nvPr>
            <p:ph type="title"/>
          </p:nvPr>
        </p:nvSpPr>
        <p:spPr>
          <a:xfrm>
            <a:off x="2404607" y="2686906"/>
            <a:ext cx="10515600" cy="1325563"/>
          </a:xfrm>
        </p:spPr>
        <p:txBody>
          <a:bodyPr>
            <a:noAutofit/>
          </a:bodyPr>
          <a:lstStyle/>
          <a:p>
            <a:r>
              <a:rPr lang="en-US" sz="9600" b="1" dirty="0"/>
              <a:t>THANK YOU</a:t>
            </a:r>
            <a:endParaRPr lang="en-IN" sz="9600" b="1" dirty="0"/>
          </a:p>
        </p:txBody>
      </p:sp>
    </p:spTree>
    <p:extLst>
      <p:ext uri="{BB962C8B-B14F-4D97-AF65-F5344CB8AC3E}">
        <p14:creationId xmlns:p14="http://schemas.microsoft.com/office/powerpoint/2010/main" val="101483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C627F-B1A7-C454-D701-7A608488F76B}"/>
              </a:ext>
            </a:extLst>
          </p:cNvPr>
          <p:cNvSpPr txBox="1"/>
          <p:nvPr/>
        </p:nvSpPr>
        <p:spPr>
          <a:xfrm>
            <a:off x="556591" y="1033670"/>
            <a:ext cx="10448014" cy="5083379"/>
          </a:xfrm>
          <a:prstGeom prst="rect">
            <a:avLst/>
          </a:prstGeom>
          <a:noFill/>
        </p:spPr>
        <p:txBody>
          <a:bodyPr wrap="square">
            <a:spAutoFit/>
          </a:bodyPr>
          <a:lstStyle/>
          <a:p>
            <a:pPr marL="81280" indent="-6350" algn="l">
              <a:lnSpc>
                <a:spcPct val="107000"/>
              </a:lnSpc>
              <a:spcAft>
                <a:spcPts val="850"/>
              </a:spcAft>
            </a:pPr>
            <a:r>
              <a:rPr lang="en-IN" sz="3200" b="1" dirty="0">
                <a:solidFill>
                  <a:srgbClr val="000000"/>
                </a:solidFill>
                <a:effectLst/>
                <a:latin typeface="Calibri" panose="020F0502020204030204" pitchFamily="34" charset="0"/>
                <a:ea typeface="Times New Roman" panose="02020603050405020304" pitchFamily="18" charset="0"/>
              </a:rPr>
              <a:t>DISADVANTAGES: </a:t>
            </a:r>
          </a:p>
          <a:p>
            <a:pPr marL="81280" indent="-6350" algn="l">
              <a:lnSpc>
                <a:spcPct val="107000"/>
              </a:lnSpc>
              <a:spcAft>
                <a:spcPts val="850"/>
              </a:spcAft>
            </a:pPr>
            <a:endParaRPr lang="en-IN" sz="1800" dirty="0">
              <a:solidFill>
                <a:srgbClr val="000000"/>
              </a:solidFill>
              <a:effectLst/>
              <a:latin typeface="Times New Roman" panose="02020603050405020304" pitchFamily="18" charset="0"/>
              <a:ea typeface="Times New Roman" panose="02020603050405020304" pitchFamily="18" charset="0"/>
            </a:endParaRPr>
          </a:p>
          <a:p>
            <a:pPr marL="342900" indent="-342900" algn="just">
              <a:lnSpc>
                <a:spcPct val="150000"/>
              </a:lnSpc>
              <a:buFont typeface="Wingdings" panose="05000000000000000000" pitchFamily="2" charset="2"/>
              <a:buChar char=""/>
            </a:pPr>
            <a:endParaRPr lang="en-US" sz="1800" dirty="0">
              <a:effectLst/>
              <a:latin typeface="Times New Roman" panose="02020603050405020304" pitchFamily="18" charset="0"/>
              <a:ea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rPr>
              <a:t>In  Contrast Stretching disadvantage is that the transformation function is not unique. Depending on the application the suitable transformation function is chosen.</a:t>
            </a:r>
          </a:p>
          <a:p>
            <a:pPr marL="342900" indent="-342900" algn="just">
              <a:lnSpc>
                <a:spcPct val="150000"/>
              </a:lnSpc>
              <a:buFont typeface="Wingdings" panose="05000000000000000000" pitchFamily="2" charset="2"/>
              <a:buChar char=""/>
            </a:pPr>
            <a:endParaRPr lang="en-IN" sz="2000" dirty="0">
              <a:effectLst/>
              <a:latin typeface="Times New Roman" panose="02020603050405020304" pitchFamily="18" charset="0"/>
              <a:ea typeface="Times New Roman" panose="02020603050405020304" pitchFamily="18" charset="0"/>
            </a:endParaRPr>
          </a:p>
          <a:p>
            <a:pPr marL="342900" marR="179705" lvl="0" indent="-342900" algn="just">
              <a:lnSpc>
                <a:spcPct val="150000"/>
              </a:lnSpc>
              <a:spcBef>
                <a:spcPts val="25"/>
              </a:spcBef>
              <a:spcAft>
                <a:spcPts val="0"/>
              </a:spcAft>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In Adaptive Histogram Equalization technique highlights the unwanted noise present in the background of an image and lead to loss in the information signal. It results in undesired effects in the resultant images.</a:t>
            </a:r>
            <a:endParaRPr lang="en-IN" sz="2000" dirty="0">
              <a:effectLst/>
              <a:latin typeface="Times New Roman" panose="02020603050405020304" pitchFamily="18" charset="0"/>
              <a:ea typeface="Times New Roman" panose="02020603050405020304" pitchFamily="18" charset="0"/>
            </a:endParaRPr>
          </a:p>
          <a:p>
            <a:pPr algn="just">
              <a:lnSpc>
                <a:spcPct val="150000"/>
              </a:lnSpc>
              <a:spcBef>
                <a:spcPts val="2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074" name="Picture 2" descr="Loonie Making You Looney? Pros And Cons Of A Weak Canadian Dollar ... -  ClipArt Best - ClipArt Best">
            <a:extLst>
              <a:ext uri="{FF2B5EF4-FFF2-40B4-BE49-F238E27FC236}">
                <a16:creationId xmlns:a16="http://schemas.microsoft.com/office/drawing/2014/main" id="{56B31BD8-0B6F-7912-DF15-DF2211ED0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873" y="1033670"/>
            <a:ext cx="1207999" cy="116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036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3CA2FF-D090-7FB6-8CDF-5A0CA0BD1891}"/>
              </a:ext>
            </a:extLst>
          </p:cNvPr>
          <p:cNvSpPr txBox="1"/>
          <p:nvPr/>
        </p:nvSpPr>
        <p:spPr>
          <a:xfrm>
            <a:off x="226612" y="420882"/>
            <a:ext cx="10821726" cy="1017907"/>
          </a:xfrm>
          <a:prstGeom prst="rect">
            <a:avLst/>
          </a:prstGeom>
          <a:noFill/>
        </p:spPr>
        <p:txBody>
          <a:bodyPr wrap="square">
            <a:spAutoFit/>
          </a:bodyPr>
          <a:lstStyle/>
          <a:p>
            <a:pPr marL="71755" indent="-6350">
              <a:lnSpc>
                <a:spcPct val="107000"/>
              </a:lnSpc>
              <a:spcAft>
                <a:spcPts val="875"/>
              </a:spcAft>
            </a:pPr>
            <a:r>
              <a:rPr lang="en-IN" sz="3200" b="1" dirty="0">
                <a:solidFill>
                  <a:srgbClr val="000000"/>
                </a:solidFill>
                <a:effectLst/>
                <a:latin typeface="Calibri" panose="020F0502020204030204" pitchFamily="34" charset="0"/>
                <a:ea typeface="Times New Roman" panose="02020603050405020304" pitchFamily="18" charset="0"/>
              </a:rPr>
              <a:t>     PROPOSED SYSTEM: </a:t>
            </a:r>
            <a:endParaRPr lang="en-IN" sz="3200" b="1" dirty="0">
              <a:solidFill>
                <a:srgbClr val="000000"/>
              </a:solidFill>
              <a:effectLst/>
              <a:latin typeface="Times New Roman" panose="02020603050405020304" pitchFamily="18" charset="0"/>
              <a:ea typeface="Times New Roman" panose="02020603050405020304" pitchFamily="18" charset="0"/>
            </a:endParaRPr>
          </a:p>
          <a:p>
            <a:pPr marL="71755" indent="-6350" algn="l">
              <a:lnSpc>
                <a:spcPct val="107000"/>
              </a:lnSpc>
              <a:spcAft>
                <a:spcPts val="875"/>
              </a:spcAft>
            </a:pPr>
            <a:endParaRPr lang="en-IN" dirty="0"/>
          </a:p>
        </p:txBody>
      </p:sp>
      <p:sp>
        <p:nvSpPr>
          <p:cNvPr id="5" name="TextBox 4">
            <a:extLst>
              <a:ext uri="{FF2B5EF4-FFF2-40B4-BE49-F238E27FC236}">
                <a16:creationId xmlns:a16="http://schemas.microsoft.com/office/drawing/2014/main" id="{968BCF55-D8F2-49FC-CC92-78C1DE7CC776}"/>
              </a:ext>
            </a:extLst>
          </p:cNvPr>
          <p:cNvSpPr txBox="1"/>
          <p:nvPr/>
        </p:nvSpPr>
        <p:spPr>
          <a:xfrm>
            <a:off x="226612" y="1361417"/>
            <a:ext cx="11243144" cy="5196935"/>
          </a:xfrm>
          <a:prstGeom prst="rect">
            <a:avLst/>
          </a:prstGeom>
          <a:noFill/>
        </p:spPr>
        <p:txBody>
          <a:bodyPr wrap="square">
            <a:spAutoFit/>
          </a:bodyPr>
          <a:lstStyle/>
          <a:p>
            <a:pPr marL="81280" indent="375920">
              <a:lnSpc>
                <a:spcPct val="150000"/>
              </a:lnSpc>
              <a:spcAft>
                <a:spcPts val="875"/>
              </a:spcAft>
            </a:pPr>
            <a:r>
              <a:rPr lang="en-US" sz="2000" dirty="0">
                <a:effectLst/>
                <a:latin typeface="Times New Roman" panose="02020603050405020304" pitchFamily="18" charset="0"/>
                <a:ea typeface="Times New Roman" panose="02020603050405020304" pitchFamily="18" charset="0"/>
              </a:rPr>
              <a:t> The proposed deep learning-based underwater image restoration framework consists of the four stages: </a:t>
            </a:r>
          </a:p>
          <a:p>
            <a:pPr marL="881380" lvl="1" indent="-342900" algn="just">
              <a:lnSpc>
                <a:spcPct val="150000"/>
              </a:lnSpc>
              <a:spcAft>
                <a:spcPts val="875"/>
              </a:spcAft>
              <a:buAutoNum type="arabicParenBoth"/>
            </a:pPr>
            <a:r>
              <a:rPr lang="en-US" sz="2000" dirty="0">
                <a:effectLst/>
                <a:latin typeface="Times New Roman" panose="02020603050405020304" pitchFamily="18" charset="0"/>
                <a:ea typeface="Times New Roman" panose="02020603050405020304" pitchFamily="18" charset="0"/>
              </a:rPr>
              <a:t>the underwater image grayscale stage relying on CNN to convert the underwater image to the best gray-channel image</a:t>
            </a:r>
          </a:p>
          <a:p>
            <a:pPr marL="538480" lvl="1" algn="just">
              <a:lnSpc>
                <a:spcPct val="150000"/>
              </a:lnSpc>
              <a:spcAft>
                <a:spcPts val="875"/>
              </a:spcAft>
            </a:pPr>
            <a:r>
              <a:rPr lang="en-US" sz="2000" dirty="0">
                <a:effectLst/>
                <a:latin typeface="Times New Roman" panose="02020603050405020304" pitchFamily="18" charset="0"/>
                <a:ea typeface="Times New Roman" panose="02020603050405020304" pitchFamily="18" charset="0"/>
              </a:rPr>
              <a:t>(2) the grayscale underwater image details enhancement stage also relying on CNN to remove the noise and enhance the image quality</a:t>
            </a:r>
          </a:p>
          <a:p>
            <a:pPr marL="538480" lvl="1" algn="just">
              <a:lnSpc>
                <a:spcPct val="150000"/>
              </a:lnSpc>
              <a:spcAft>
                <a:spcPts val="875"/>
              </a:spcAft>
            </a:pPr>
            <a:r>
              <a:rPr lang="en-US" sz="2000" dirty="0">
                <a:effectLst/>
                <a:latin typeface="Times New Roman" panose="02020603050405020304" pitchFamily="18" charset="0"/>
                <a:ea typeface="Times New Roman" panose="02020603050405020304" pitchFamily="18" charset="0"/>
              </a:rPr>
              <a:t>(3) the underwater image color restoration stage via end-to-end CNN and </a:t>
            </a:r>
          </a:p>
          <a:p>
            <a:pPr marL="538480" lvl="1" algn="just">
              <a:lnSpc>
                <a:spcPct val="150000"/>
              </a:lnSpc>
              <a:spcAft>
                <a:spcPts val="875"/>
              </a:spcAft>
            </a:pPr>
            <a:r>
              <a:rPr lang="en-US" sz="2000" dirty="0">
                <a:effectLst/>
                <a:latin typeface="Times New Roman" panose="02020603050405020304" pitchFamily="18" charset="0"/>
                <a:ea typeface="Times New Roman" panose="02020603050405020304" pitchFamily="18" charset="0"/>
              </a:rPr>
              <a:t>(4) the generation stage of the final high image quality and correct color underwater image by integrating the outputs of the other three stages. The details of the four stage is in the following four subsection, respectively.</a:t>
            </a:r>
            <a:endParaRPr lang="en-IN" sz="2000" dirty="0">
              <a:effectLst/>
              <a:latin typeface="Times New Roman" panose="02020603050405020304" pitchFamily="18" charset="0"/>
              <a:ea typeface="Times New Roman" panose="02020603050405020304" pitchFamily="18" charset="0"/>
            </a:endParaRPr>
          </a:p>
          <a:p>
            <a:pPr marL="81280" indent="375920" algn="just">
              <a:lnSpc>
                <a:spcPct val="150000"/>
              </a:lnSpc>
              <a:spcAft>
                <a:spcPts val="875"/>
              </a:spcAft>
            </a:pPr>
            <a:endParaRPr lang="en-IN" dirty="0"/>
          </a:p>
        </p:txBody>
      </p:sp>
    </p:spTree>
    <p:extLst>
      <p:ext uri="{BB962C8B-B14F-4D97-AF65-F5344CB8AC3E}">
        <p14:creationId xmlns:p14="http://schemas.microsoft.com/office/powerpoint/2010/main" val="353354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68FCDC-603D-9975-C43A-E030C7415E37}"/>
              </a:ext>
            </a:extLst>
          </p:cNvPr>
          <p:cNvSpPr txBox="1"/>
          <p:nvPr/>
        </p:nvSpPr>
        <p:spPr>
          <a:xfrm>
            <a:off x="582434" y="788908"/>
            <a:ext cx="6581692" cy="774251"/>
          </a:xfrm>
          <a:prstGeom prst="rect">
            <a:avLst/>
          </a:prstGeom>
          <a:noFill/>
        </p:spPr>
        <p:txBody>
          <a:bodyPr wrap="square">
            <a:spAutoFit/>
          </a:bodyPr>
          <a:lstStyle/>
          <a:p>
            <a:pPr marL="81280" indent="-6350" algn="just">
              <a:lnSpc>
                <a:spcPct val="156000"/>
              </a:lnSpc>
              <a:spcAft>
                <a:spcPts val="1665"/>
              </a:spcAft>
            </a:pPr>
            <a:r>
              <a:rPr lang="en-IN" sz="3200" b="1" dirty="0">
                <a:solidFill>
                  <a:srgbClr val="000000"/>
                </a:solidFill>
                <a:effectLst/>
                <a:latin typeface="Calibri" panose="020F0502020204030204" pitchFamily="34" charset="0"/>
                <a:ea typeface="Times New Roman" panose="02020603050405020304" pitchFamily="18" charset="0"/>
              </a:rPr>
              <a:t>ADVANTAGES:</a:t>
            </a:r>
            <a:endParaRPr lang="en-IN" sz="3200" b="1" dirty="0">
              <a:solidFill>
                <a:srgbClr val="000000"/>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E2E80202-35C7-A086-818F-C5B220F7C176}"/>
              </a:ext>
            </a:extLst>
          </p:cNvPr>
          <p:cNvSpPr txBox="1"/>
          <p:nvPr/>
        </p:nvSpPr>
        <p:spPr>
          <a:xfrm>
            <a:off x="500933" y="2016701"/>
            <a:ext cx="11131825" cy="3585597"/>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endParaRPr lang="en-US" sz="1800" b="0" kern="0" dirty="0">
              <a:effectLst/>
              <a:latin typeface="Times New Roman" panose="02020603050405020304" pitchFamily="18" charset="0"/>
              <a:ea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b="0" kern="0" dirty="0">
                <a:effectLst/>
                <a:latin typeface="Times New Roman" panose="02020603050405020304" pitchFamily="18" charset="0"/>
                <a:ea typeface="Times New Roman" panose="02020603050405020304" pitchFamily="18" charset="0"/>
              </a:rPr>
              <a:t>Remove the noise in underwater environment and reserve the detail that may affect by CNN, we propose a grayscale detail enhancement CNN.</a:t>
            </a:r>
            <a:endParaRPr lang="en-IN" sz="2000" b="1" kern="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rPr>
              <a:t>Our experimental results show that the proposed method achieve better underwater image restoration performance than other methods.</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Greater Efficiency.</a:t>
            </a:r>
            <a:endParaRPr lang="en-IN" sz="2000" dirty="0"/>
          </a:p>
        </p:txBody>
      </p:sp>
      <p:pic>
        <p:nvPicPr>
          <p:cNvPr id="5122" name="Picture 2" descr="Advantages of Hard Money Lending - New Funding Resources">
            <a:extLst>
              <a:ext uri="{FF2B5EF4-FFF2-40B4-BE49-F238E27FC236}">
                <a16:creationId xmlns:a16="http://schemas.microsoft.com/office/drawing/2014/main" id="{2667AA7D-9192-8CDB-09F9-C7A716F8D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712" y="704734"/>
            <a:ext cx="1311967" cy="131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30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ED3C1-CE61-2EAB-84F8-56F252BF4F19}"/>
              </a:ext>
            </a:extLst>
          </p:cNvPr>
          <p:cNvSpPr txBox="1"/>
          <p:nvPr/>
        </p:nvSpPr>
        <p:spPr>
          <a:xfrm>
            <a:off x="940242" y="761540"/>
            <a:ext cx="9181768" cy="584775"/>
          </a:xfrm>
          <a:prstGeom prst="rect">
            <a:avLst/>
          </a:prstGeom>
          <a:noFill/>
        </p:spPr>
        <p:txBody>
          <a:bodyPr wrap="square">
            <a:spAutoFit/>
          </a:bodyPr>
          <a:lstStyle/>
          <a:p>
            <a:r>
              <a:rPr lang="en-IN" sz="3200" b="1" dirty="0">
                <a:solidFill>
                  <a:srgbClr val="000000"/>
                </a:solidFill>
                <a:effectLst/>
                <a:latin typeface="Calibri" panose="020F0502020204030204" pitchFamily="34" charset="0"/>
                <a:ea typeface="Times New Roman" panose="02020603050405020304" pitchFamily="18" charset="0"/>
              </a:rPr>
              <a:t>HARDWARE AND SOFTWARE REQUIREMENTS:</a:t>
            </a:r>
            <a:endParaRPr lang="en-IN" sz="3200" dirty="0"/>
          </a:p>
        </p:txBody>
      </p:sp>
      <p:sp>
        <p:nvSpPr>
          <p:cNvPr id="5" name="TextBox 4">
            <a:extLst>
              <a:ext uri="{FF2B5EF4-FFF2-40B4-BE49-F238E27FC236}">
                <a16:creationId xmlns:a16="http://schemas.microsoft.com/office/drawing/2014/main" id="{A6446DB3-CBA4-1235-FBB4-308C96CE32F5}"/>
              </a:ext>
            </a:extLst>
          </p:cNvPr>
          <p:cNvSpPr txBox="1"/>
          <p:nvPr/>
        </p:nvSpPr>
        <p:spPr>
          <a:xfrm>
            <a:off x="940242" y="1639058"/>
            <a:ext cx="6094674" cy="3511859"/>
          </a:xfrm>
          <a:prstGeom prst="rect">
            <a:avLst/>
          </a:prstGeom>
          <a:noFill/>
        </p:spPr>
        <p:txBody>
          <a:bodyPr wrap="square">
            <a:spAutoFit/>
          </a:bodyPr>
          <a:lstStyle/>
          <a:p>
            <a:pPr marL="342900" lvl="0" indent="-342900" algn="just">
              <a:lnSpc>
                <a:spcPct val="150000"/>
              </a:lnSpc>
              <a:spcBef>
                <a:spcPts val="25"/>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Processor               - Intel Core i5 and above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Speed                     - 2.5 GHz RAM - 8 GB (min)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Hard Disk              - 50 GB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OS version             - 5.0 and above</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Operating System  - Windows 10 Programming</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MATLAB</a:t>
            </a:r>
            <a:r>
              <a:rPr lang="en-US" sz="2000" dirty="0">
                <a:effectLst/>
                <a:latin typeface="Times New Roman" panose="02020603050405020304" pitchFamily="18" charset="0"/>
                <a:ea typeface="Times New Roman" panose="02020603050405020304" pitchFamily="18" charset="0"/>
                <a:cs typeface="Gautami" panose="020B0502040204020203" pitchFamily="34" charset="0"/>
              </a:rPr>
              <a:t>              </a:t>
            </a:r>
            <a:endParaRPr lang="en-IN" sz="2000" dirty="0">
              <a:effectLst/>
              <a:latin typeface="Times New Roman" panose="02020603050405020304" pitchFamily="18" charset="0"/>
              <a:ea typeface="Times New Roman" panose="02020603050405020304" pitchFamily="18" charset="0"/>
            </a:endParaRPr>
          </a:p>
          <a:p>
            <a:pPr algn="just">
              <a:spcBef>
                <a:spcPts val="4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lvl="0" algn="just">
              <a:lnSpc>
                <a:spcPct val="150000"/>
              </a:lnSpc>
              <a:spcBef>
                <a:spcPts val="25"/>
              </a:spcBef>
              <a:spcAft>
                <a:spcPts val="0"/>
              </a:spcAft>
            </a:pPr>
            <a:endParaRPr lang="en-IN" dirty="0"/>
          </a:p>
        </p:txBody>
      </p:sp>
      <p:pic>
        <p:nvPicPr>
          <p:cNvPr id="6" name="Picture 2" descr="Hardware and software pre-requisites tutorials">
            <a:extLst>
              <a:ext uri="{FF2B5EF4-FFF2-40B4-BE49-F238E27FC236}">
                <a16:creationId xmlns:a16="http://schemas.microsoft.com/office/drawing/2014/main" id="{9998A4D2-CEB0-02D5-5295-03D49CB7F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592" y="4495988"/>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ot Liking Windows 11? Here's How You Can Go Back To Windows 10 On Your PC">
            <a:extLst>
              <a:ext uri="{FF2B5EF4-FFF2-40B4-BE49-F238E27FC236}">
                <a16:creationId xmlns:a16="http://schemas.microsoft.com/office/drawing/2014/main" id="{41713B70-812F-7F2F-7947-2645DF8DC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495" y="4491529"/>
            <a:ext cx="2308282" cy="21475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EBC2775-1825-66F1-AC57-76494B8B6BC0}"/>
              </a:ext>
            </a:extLst>
          </p:cNvPr>
          <p:cNvPicPr>
            <a:picLocks noChangeAspect="1"/>
          </p:cNvPicPr>
          <p:nvPr/>
        </p:nvPicPr>
        <p:blipFill>
          <a:blip r:embed="rId4"/>
          <a:stretch>
            <a:fillRect/>
          </a:stretch>
        </p:blipFill>
        <p:spPr>
          <a:xfrm>
            <a:off x="7488058" y="4495988"/>
            <a:ext cx="2495550" cy="2143125"/>
          </a:xfrm>
          <a:prstGeom prst="rect">
            <a:avLst/>
          </a:prstGeom>
        </p:spPr>
      </p:pic>
    </p:spTree>
    <p:extLst>
      <p:ext uri="{BB962C8B-B14F-4D97-AF65-F5344CB8AC3E}">
        <p14:creationId xmlns:p14="http://schemas.microsoft.com/office/powerpoint/2010/main" val="156888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6F93E0-E06E-7269-768A-AA1A9511FE0C}"/>
              </a:ext>
            </a:extLst>
          </p:cNvPr>
          <p:cNvSpPr>
            <a:spLocks noGrp="1"/>
          </p:cNvSpPr>
          <p:nvPr>
            <p:ph type="title"/>
          </p:nvPr>
        </p:nvSpPr>
        <p:spPr/>
        <p:txBody>
          <a:bodyPr>
            <a:normAutofit/>
          </a:bodyPr>
          <a:lstStyle/>
          <a:p>
            <a:r>
              <a:rPr lang="en-IN" sz="3200" b="1" dirty="0">
                <a:latin typeface="+mn-lt"/>
              </a:rPr>
              <a:t>NOVELTY</a:t>
            </a:r>
          </a:p>
        </p:txBody>
      </p:sp>
      <p:sp>
        <p:nvSpPr>
          <p:cNvPr id="5" name="Content Placeholder 4">
            <a:extLst>
              <a:ext uri="{FF2B5EF4-FFF2-40B4-BE49-F238E27FC236}">
                <a16:creationId xmlns:a16="http://schemas.microsoft.com/office/drawing/2014/main" id="{5253ED63-F6E6-5962-1882-A50EF666FC60}"/>
              </a:ext>
            </a:extLst>
          </p:cNvPr>
          <p:cNvSpPr>
            <a:spLocks noGrp="1"/>
          </p:cNvSpPr>
          <p:nvPr>
            <p:ph idx="1"/>
          </p:nvPr>
        </p:nvSpPr>
        <p:spPr>
          <a:xfrm>
            <a:off x="777240" y="1490345"/>
            <a:ext cx="10515600" cy="4351338"/>
          </a:xfrm>
        </p:spPr>
        <p:txBody>
          <a:bodyPr>
            <a:normAutofit/>
          </a:bodyPr>
          <a:lstStyle/>
          <a:p>
            <a:pPr>
              <a:lnSpc>
                <a:spcPct val="150000"/>
              </a:lnSpc>
            </a:pPr>
            <a:r>
              <a:rPr lang="en-IN" sz="2200" dirty="0">
                <a:latin typeface="Times New Roman" panose="02020603050405020304" pitchFamily="18" charset="0"/>
                <a:cs typeface="Times New Roman" panose="02020603050405020304" pitchFamily="18" charset="0"/>
              </a:rPr>
              <a:t>In this study, a novel underwater </a:t>
            </a:r>
            <a:r>
              <a:rPr lang="en-IN" sz="2200" dirty="0" err="1">
                <a:latin typeface="Times New Roman" panose="02020603050405020304" pitchFamily="18" charset="0"/>
                <a:cs typeface="Times New Roman" panose="02020603050405020304" pitchFamily="18" charset="0"/>
              </a:rPr>
              <a:t>color</a:t>
            </a:r>
            <a:r>
              <a:rPr lang="en-IN" sz="2200" dirty="0">
                <a:latin typeface="Times New Roman" panose="02020603050405020304" pitchFamily="18" charset="0"/>
                <a:cs typeface="Times New Roman" panose="02020603050405020304" pitchFamily="18" charset="0"/>
              </a:rPr>
              <a:t> image enhancement based on hue preserving is presented by combining hue saturation intensity and HS value </a:t>
            </a:r>
            <a:r>
              <a:rPr lang="en-IN" sz="2200" dirty="0" err="1">
                <a:latin typeface="Times New Roman" panose="02020603050405020304" pitchFamily="18" charset="0"/>
                <a:cs typeface="Times New Roman" panose="02020603050405020304" pitchFamily="18" charset="0"/>
              </a:rPr>
              <a:t>color</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models.The</a:t>
            </a:r>
            <a:r>
              <a:rPr lang="en-IN" sz="2200" dirty="0">
                <a:latin typeface="Times New Roman" panose="02020603050405020304" pitchFamily="18" charset="0"/>
                <a:cs typeface="Times New Roman" panose="02020603050405020304" pitchFamily="18" charset="0"/>
              </a:rPr>
              <a:t> degraded image is first converted from re-green-blue </a:t>
            </a:r>
            <a:r>
              <a:rPr lang="en-IN" sz="2200" dirty="0" err="1">
                <a:latin typeface="Times New Roman" panose="02020603050405020304" pitchFamily="18" charset="0"/>
                <a:cs typeface="Times New Roman" panose="02020603050405020304" pitchFamily="18" charset="0"/>
              </a:rPr>
              <a:t>color</a:t>
            </a:r>
            <a:r>
              <a:rPr lang="en-IN" sz="2200" dirty="0">
                <a:latin typeface="Times New Roman" panose="02020603050405020304" pitchFamily="18" charset="0"/>
                <a:cs typeface="Times New Roman" panose="02020603050405020304" pitchFamily="18" charset="0"/>
              </a:rPr>
              <a:t> model into the HSI </a:t>
            </a:r>
            <a:r>
              <a:rPr lang="en-IN" sz="2200" dirty="0" err="1">
                <a:latin typeface="Times New Roman" panose="02020603050405020304" pitchFamily="18" charset="0"/>
                <a:cs typeface="Times New Roman" panose="02020603050405020304" pitchFamily="18" charset="0"/>
              </a:rPr>
              <a:t>color</a:t>
            </a:r>
            <a:r>
              <a:rPr lang="en-IN" sz="2200" dirty="0">
                <a:latin typeface="Times New Roman" panose="02020603050405020304" pitchFamily="18" charset="0"/>
                <a:cs typeface="Times New Roman" panose="02020603050405020304" pitchFamily="18" charset="0"/>
              </a:rPr>
              <a:t> model, wherein the hue component H is preserved. In addition, experimental results show that the proposed approach </a:t>
            </a:r>
            <a:r>
              <a:rPr lang="en-IN" sz="2200" dirty="0" err="1">
                <a:latin typeface="Times New Roman" panose="02020603050405020304" pitchFamily="18" charset="0"/>
                <a:cs typeface="Times New Roman" panose="02020603050405020304" pitchFamily="18" charset="0"/>
              </a:rPr>
              <a:t>outperformes</a:t>
            </a:r>
            <a:r>
              <a:rPr lang="en-IN" sz="2200" dirty="0">
                <a:latin typeface="Times New Roman" panose="02020603050405020304" pitchFamily="18" charset="0"/>
                <a:cs typeface="Times New Roman" panose="02020603050405020304" pitchFamily="18" charset="0"/>
              </a:rPr>
              <a:t> several other state of the art algorithms.</a:t>
            </a:r>
          </a:p>
        </p:txBody>
      </p:sp>
    </p:spTree>
    <p:extLst>
      <p:ext uri="{BB962C8B-B14F-4D97-AF65-F5344CB8AC3E}">
        <p14:creationId xmlns:p14="http://schemas.microsoft.com/office/powerpoint/2010/main" val="123585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1852-DA9F-A558-99EB-C429C501A0AE}"/>
              </a:ext>
            </a:extLst>
          </p:cNvPr>
          <p:cNvSpPr>
            <a:spLocks noGrp="1"/>
          </p:cNvSpPr>
          <p:nvPr>
            <p:ph type="title"/>
          </p:nvPr>
        </p:nvSpPr>
        <p:spPr>
          <a:xfrm>
            <a:off x="774589" y="131197"/>
            <a:ext cx="10515600" cy="1325563"/>
          </a:xfrm>
        </p:spPr>
        <p:txBody>
          <a:bodyPr>
            <a:normAutofit/>
          </a:bodyPr>
          <a:lstStyle/>
          <a:p>
            <a:r>
              <a:rPr lang="en-US" sz="3200" b="1" dirty="0">
                <a:latin typeface="+mn-lt"/>
              </a:rPr>
              <a:t>ARCHITECTURE</a:t>
            </a:r>
            <a:endParaRPr lang="en-IN" sz="3200" b="1" dirty="0">
              <a:latin typeface="+mn-lt"/>
            </a:endParaRPr>
          </a:p>
        </p:txBody>
      </p:sp>
      <p:pic>
        <p:nvPicPr>
          <p:cNvPr id="5" name="Content Placeholder 4">
            <a:extLst>
              <a:ext uri="{FF2B5EF4-FFF2-40B4-BE49-F238E27FC236}">
                <a16:creationId xmlns:a16="http://schemas.microsoft.com/office/drawing/2014/main" id="{20BBF04C-358B-4F11-A42B-F715C90ABD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247" y="1560789"/>
            <a:ext cx="10529505" cy="5025224"/>
          </a:xfrm>
        </p:spPr>
      </p:pic>
    </p:spTree>
    <p:extLst>
      <p:ext uri="{BB962C8B-B14F-4D97-AF65-F5344CB8AC3E}">
        <p14:creationId xmlns:p14="http://schemas.microsoft.com/office/powerpoint/2010/main" val="417991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989</TotalTime>
  <Words>1365</Words>
  <Application>Microsoft Office PowerPoint</Application>
  <PresentationFormat>Widescreen</PresentationFormat>
  <Paragraphs>130</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Symbol</vt:lpstr>
      <vt:lpstr>Times New Roman</vt:lpstr>
      <vt:lpstr>Wingdings</vt:lpstr>
      <vt:lpstr>Office Theme</vt:lpstr>
      <vt:lpstr>  DEPARTMENT OF COMPUTER SCIENCE AND ENGINEERING    CMR TECHNICAL CAMPUS   2019-2023  A Major Project on    UNDERWATER IMAGE COLOR CORRECTION AND CONTRAST ENHANCEMENT BASED ON HUE PRESERVATION </vt:lpstr>
      <vt:lpstr>PowerPoint Presentation</vt:lpstr>
      <vt:lpstr>PowerPoint Presentation</vt:lpstr>
      <vt:lpstr>PowerPoint Presentation</vt:lpstr>
      <vt:lpstr>PowerPoint Presentation</vt:lpstr>
      <vt:lpstr>PowerPoint Presentation</vt:lpstr>
      <vt:lpstr>PowerPoint Presentation</vt:lpstr>
      <vt:lpstr>NOVELTY</vt:lpstr>
      <vt:lpstr>ARCHITECTURE</vt:lpstr>
      <vt:lpstr>MODULE</vt:lpstr>
      <vt:lpstr>UML DIAGRAMS:</vt:lpstr>
      <vt:lpstr>Use Case Diagram:</vt:lpstr>
      <vt:lpstr>Class Diagram:</vt:lpstr>
      <vt:lpstr>Sequence Diagram:</vt:lpstr>
      <vt:lpstr>Activity Diagram:</vt:lpstr>
      <vt:lpstr>SAMPLE CODE</vt:lpstr>
      <vt:lpstr>PowerPoint Presentation</vt:lpstr>
      <vt:lpstr>PowerPoint Presentation</vt:lpstr>
      <vt:lpstr>RESULTS</vt:lpstr>
      <vt:lpstr>SCREENSHOTS</vt:lpstr>
      <vt:lpstr>PowerPoint Presentation</vt:lpstr>
      <vt:lpstr>PowerPoint Presentation</vt:lpstr>
      <vt:lpstr>FUTURE ENHANCEMENT</vt:lpstr>
      <vt:lpstr>REFERENCES</vt:lpstr>
      <vt:lpstr>GITHUB LINK</vt:lpstr>
      <vt:lpstr>PAPER PUBLICATION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potlapally yogitha</dc:creator>
  <cp:lastModifiedBy>potlapally yogitha</cp:lastModifiedBy>
  <cp:revision>19</cp:revision>
  <dcterms:created xsi:type="dcterms:W3CDTF">2022-08-08T07:10:52Z</dcterms:created>
  <dcterms:modified xsi:type="dcterms:W3CDTF">2023-04-17T18:32:52Z</dcterms:modified>
</cp:coreProperties>
</file>